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17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23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B959C-AA44-4765-B28B-7F42ED300F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6008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C033B-1368-4F16-B471-C74CBCDC6BFD}" type="datetimeFigureOut">
              <a:rPr lang="fi-FI" smtClean="0"/>
              <a:t>6.12.2015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AB97B-1C09-4EE8-BFE7-D467A85EBF3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479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i-FI" sz="3600" dirty="0" smtClean="0"/>
              <a:t>Traumatisoituneen lapsen ruokaan ja syömiseen liittyvät haasteet</a:t>
            </a:r>
            <a:endParaRPr lang="fi-FI" sz="3600" dirty="0"/>
          </a:p>
        </p:txBody>
      </p:sp>
      <p:sp>
        <p:nvSpPr>
          <p:cNvPr id="4" name="Alaotsikko 3"/>
          <p:cNvSpPr>
            <a:spLocks noGrp="1"/>
          </p:cNvSpPr>
          <p:nvPr>
            <p:ph type="subTitle" idx="1"/>
          </p:nvPr>
        </p:nvSpPr>
        <p:spPr>
          <a:xfrm>
            <a:off x="1507067" y="4629150"/>
            <a:ext cx="7766936" cy="518582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28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28599" y="474518"/>
            <a:ext cx="8094134" cy="3022600"/>
          </a:xfrm>
        </p:spPr>
        <p:txBody>
          <a:bodyPr>
            <a:noAutofit/>
          </a:bodyPr>
          <a:lstStyle/>
          <a:p>
            <a:r>
              <a:rPr lang="fi-FI" sz="2800" dirty="0" smtClean="0"/>
              <a:t>Hän </a:t>
            </a:r>
            <a:r>
              <a:rPr lang="fi-FI" sz="2800" dirty="0"/>
              <a:t>pyytää minua laittamaan jotain syötävää, eikä kysymys ole niinkään itse syötävästä, vaan siitä, laitanko sitä hänelle. Siitä on tullut hänelle tärkeää. Kyse on siitä viestistä, jolla kerron hänelle: ’Olet arvokas, ja haluan mennä ja laittaa sinulle jotakin syötävää</a:t>
            </a:r>
            <a:r>
              <a:rPr lang="fi-FI" sz="2800" dirty="0" smtClean="0"/>
              <a:t>’.</a:t>
            </a:r>
            <a:endParaRPr lang="fi-FI" sz="2800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fi-FI" dirty="0" smtClean="0"/>
              <a:t>Miksi?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i-FI" dirty="0" smtClean="0">
                <a:solidFill>
                  <a:schemeClr val="tx1"/>
                </a:solidFill>
              </a:rPr>
              <a:t>Tämän tiivistelmän tarkoitus on </a:t>
            </a:r>
            <a:r>
              <a:rPr lang="fi-FI" dirty="0" smtClean="0">
                <a:solidFill>
                  <a:schemeClr val="tx1"/>
                </a:solidFill>
              </a:rPr>
              <a:t>johdattaa traumatisoituneen lapsen ruokaan ja syömiseen liittyviin ongelmiin aiheen teoreettisen tarkastelun pohjalta. </a:t>
            </a:r>
            <a:r>
              <a:rPr lang="fi-FI" dirty="0" smtClean="0">
                <a:solidFill>
                  <a:schemeClr val="tx1"/>
                </a:solidFill>
              </a:rPr>
              <a:t>Näistä teorioista syntyvät ajatukset tiivistettiin kysymyksiksi, joiden tarkoituksena on auttaa sijaishuollon työntekijää tunnistamaan traumatisoituneen lapsen syömiseen ja ruokaan liittyviä ongelmia. </a:t>
            </a:r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1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Lomakkeen tarkoitus ja tavoite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dirty="0" smtClean="0">
                <a:latin typeface="Calibri"/>
                <a:ea typeface="Calibri"/>
                <a:cs typeface="Times New Roman"/>
              </a:rPr>
              <a:t>Kehittämämme </a:t>
            </a:r>
            <a:r>
              <a:rPr lang="fi-FI" dirty="0">
                <a:latin typeface="Calibri"/>
                <a:ea typeface="Calibri"/>
                <a:cs typeface="Times New Roman"/>
              </a:rPr>
              <a:t>lomakkeen tarkoituksena on kehittää ohjaajan käsitystä lapsen menneisyyden vaikutuksesta nykypäivän ruokailun ongelmiin.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dirty="0" smtClean="0">
                <a:latin typeface="Calibri"/>
                <a:ea typeface="Calibri"/>
                <a:cs typeface="Times New Roman"/>
              </a:rPr>
              <a:t>Lomakkeen tavoitteena 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 smtClean="0">
                <a:latin typeface="Calibri"/>
                <a:ea typeface="Calibri"/>
                <a:cs typeface="Times New Roman"/>
              </a:rPr>
              <a:t>tunnistaa lapsen ruokaan ja syömiseen liittyviä ongelmia</a:t>
            </a:r>
            <a:endParaRPr lang="fi-FI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 smtClean="0">
                <a:latin typeface="Calibri"/>
                <a:ea typeface="Calibri"/>
                <a:cs typeface="Times New Roman"/>
              </a:rPr>
              <a:t>kehittää </a:t>
            </a:r>
            <a:r>
              <a:rPr lang="fi-FI" dirty="0" smtClean="0">
                <a:latin typeface="Calibri"/>
                <a:ea typeface="Calibri"/>
                <a:cs typeface="Times New Roman"/>
              </a:rPr>
              <a:t>ohjaajan toimintaa, sillä ruoan avulla voidaan luoda ja kehittää ohjaussuhdetta </a:t>
            </a:r>
            <a:r>
              <a:rPr lang="fi-FI" dirty="0" smtClean="0">
                <a:latin typeface="Calibri"/>
                <a:ea typeface="Calibri"/>
                <a:cs typeface="Times New Roman"/>
              </a:rPr>
              <a:t>lapseen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 smtClean="0">
                <a:latin typeface="Calibri"/>
                <a:ea typeface="Calibri"/>
                <a:cs typeface="Times New Roman"/>
              </a:rPr>
              <a:t>perehdyttää</a:t>
            </a:r>
            <a:endParaRPr lang="fi-FI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 smtClean="0">
                <a:latin typeface="Calibri"/>
                <a:ea typeface="Calibri"/>
                <a:cs typeface="Times New Roman"/>
              </a:rPr>
              <a:t>Ensin pitää selvittää, mistä on kyse! </a:t>
            </a:r>
          </a:p>
        </p:txBody>
      </p:sp>
    </p:spTree>
    <p:extLst>
      <p:ext uri="{BB962C8B-B14F-4D97-AF65-F5344CB8AC3E}">
        <p14:creationId xmlns:p14="http://schemas.microsoft.com/office/powerpoint/2010/main" val="387139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Ruoan avulla voi: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2160589"/>
            <a:ext cx="4389966" cy="3880773"/>
          </a:xfrm>
        </p:spPr>
        <p:txBody>
          <a:bodyPr/>
          <a:lstStyle/>
          <a:p>
            <a:r>
              <a:rPr lang="fi-FI" dirty="0" smtClean="0"/>
              <a:t>Eheyttää</a:t>
            </a:r>
          </a:p>
          <a:p>
            <a:r>
              <a:rPr lang="fi-FI" dirty="0" err="1" smtClean="0"/>
              <a:t>Voimaannuttaa</a:t>
            </a:r>
            <a:endParaRPr lang="fi-FI" dirty="0" smtClean="0"/>
          </a:p>
          <a:p>
            <a:r>
              <a:rPr lang="fi-FI" dirty="0" smtClean="0"/>
              <a:t>Rakastaa</a:t>
            </a:r>
          </a:p>
          <a:p>
            <a:r>
              <a:rPr lang="fi-FI" dirty="0" smtClean="0"/>
              <a:t>Tarjota </a:t>
            </a:r>
            <a:r>
              <a:rPr lang="fi-FI" dirty="0"/>
              <a:t>hyväksyntää </a:t>
            </a:r>
            <a:endParaRPr lang="fi-FI" dirty="0" smtClean="0"/>
          </a:p>
          <a:p>
            <a:r>
              <a:rPr lang="fi-FI" dirty="0" smtClean="0"/>
              <a:t>Rakentaa luottamusta</a:t>
            </a:r>
            <a:endParaRPr lang="fi-FI" dirty="0"/>
          </a:p>
          <a:p>
            <a:r>
              <a:rPr lang="fi-FI" dirty="0" smtClean="0"/>
              <a:t>Tarjota turvaa</a:t>
            </a:r>
          </a:p>
          <a:p>
            <a:r>
              <a:rPr lang="fi-FI" dirty="0" smtClean="0"/>
              <a:t>Ravita </a:t>
            </a:r>
          </a:p>
          <a:p>
            <a:r>
              <a:rPr lang="fi-FI" dirty="0"/>
              <a:t>O</a:t>
            </a:r>
            <a:r>
              <a:rPr lang="fi-FI" dirty="0" smtClean="0"/>
              <a:t>pettaa uusia taitoja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804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Lapsen ei toivottu käytös johtuu jostain…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2160590"/>
            <a:ext cx="7676091" cy="2211386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fi-FI" sz="2400" dirty="0" smtClean="0"/>
              <a:t>Jotta voidaan perehtyä lapsen ruokaan ja ruokailuun liittyviin ongelmiin, on selvitettävä, mistä käytös voi johtua.</a:t>
            </a:r>
          </a:p>
        </p:txBody>
      </p:sp>
    </p:spTree>
    <p:extLst>
      <p:ext uri="{BB962C8B-B14F-4D97-AF65-F5344CB8AC3E}">
        <p14:creationId xmlns:p14="http://schemas.microsoft.com/office/powerpoint/2010/main" val="109766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Varhaisen vuorovaikutuksen merkitys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Lapsen ensimmäiset ihmissuhteet perustuvat syömiseen ja mikäli siinä suhteessa jokin ei toimi, voivat seuraukset olla vakavat ja kauaskantoiset. </a:t>
            </a:r>
          </a:p>
          <a:p>
            <a:r>
              <a:rPr lang="fi-FI" dirty="0" smtClean="0"/>
              <a:t>Jos tarpeisiin ei ole vastattu, vähimmilläänkin </a:t>
            </a:r>
            <a:r>
              <a:rPr lang="fi-FI" dirty="0"/>
              <a:t>lapsi alkaa itse ottamaan vastuuta ennenaikaisesti omista tarpeistaan. </a:t>
            </a:r>
            <a:r>
              <a:rPr lang="fi-FI" dirty="0" smtClean="0"/>
              <a:t>Normaali kiintymyssuhde monilla sijoitetuilla häiriintynyt.</a:t>
            </a:r>
          </a:p>
          <a:p>
            <a:r>
              <a:rPr lang="fi-FI" dirty="0"/>
              <a:t>L</a:t>
            </a:r>
            <a:r>
              <a:rPr lang="fi-FI" dirty="0" smtClean="0"/>
              <a:t>isäksi </a:t>
            </a:r>
            <a:r>
              <a:rPr lang="fi-FI" dirty="0"/>
              <a:t>he ovat usein kärsineet laiminlyönneistä ruoan suhteen. </a:t>
            </a:r>
            <a:endParaRPr lang="fi-FI" dirty="0" smtClean="0"/>
          </a:p>
          <a:p>
            <a:r>
              <a:rPr lang="fi-FI" dirty="0" smtClean="0"/>
              <a:t>Lapsena </a:t>
            </a:r>
            <a:r>
              <a:rPr lang="fi-FI" dirty="0"/>
              <a:t>varhaisen vuorovaikutuksen puutteen kokeneet lapset tarvitsevat konkreettisesti toistuvia kokemuksia siitä, että heidän hyvinkin primitiivisiin </a:t>
            </a:r>
            <a:r>
              <a:rPr lang="fi-FI" dirty="0" smtClean="0"/>
              <a:t>ruokaan </a:t>
            </a:r>
            <a:r>
              <a:rPr lang="fi-FI" dirty="0"/>
              <a:t>ja syömiseen liittyviin tarpeisiinsa vastataan niin pitkään, kunnes hänen tarpeensa on tyydytetty ja lapsi voi siirtyä eteenpäin vuorovaikutussuhteissaan</a:t>
            </a:r>
          </a:p>
        </p:txBody>
      </p:sp>
    </p:spTree>
    <p:extLst>
      <p:ext uri="{BB962C8B-B14F-4D97-AF65-F5344CB8AC3E}">
        <p14:creationId xmlns:p14="http://schemas.microsoft.com/office/powerpoint/2010/main" val="23378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Traumatisoituminen lapsuudessa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i-FI" dirty="0"/>
              <a:t>Traumaattinen kokemus on käsityskyvyn ylittävä stressitekijä. </a:t>
            </a:r>
            <a:endParaRPr lang="fi-FI" dirty="0" smtClean="0"/>
          </a:p>
          <a:p>
            <a:pPr>
              <a:lnSpc>
                <a:spcPct val="110000"/>
              </a:lnSpc>
            </a:pPr>
            <a:r>
              <a:rPr lang="fi-FI" dirty="0" smtClean="0"/>
              <a:t>Se </a:t>
            </a:r>
            <a:r>
              <a:rPr lang="fi-FI" dirty="0"/>
              <a:t>on ennalta-arvaamaton tilanne, joka häiriinnyttää ihmisen perusturvallisuuden tunteen. </a:t>
            </a:r>
            <a:endParaRPr lang="fi-FI" dirty="0" smtClean="0"/>
          </a:p>
          <a:p>
            <a:pPr>
              <a:lnSpc>
                <a:spcPct val="110000"/>
              </a:lnSpc>
            </a:pPr>
            <a:r>
              <a:rPr lang="fi-FI" dirty="0" smtClean="0"/>
              <a:t>Trauma </a:t>
            </a:r>
            <a:r>
              <a:rPr lang="fi-FI" dirty="0"/>
              <a:t>on psyykkinen kriisi, jota ihminen itse ei pysty kontrolloimaan. </a:t>
            </a:r>
            <a:endParaRPr lang="fi-FI" dirty="0" smtClean="0"/>
          </a:p>
          <a:p>
            <a:pPr>
              <a:lnSpc>
                <a:spcPct val="110000"/>
              </a:lnSpc>
            </a:pPr>
            <a:r>
              <a:rPr lang="fi-FI" dirty="0" smtClean="0"/>
              <a:t>Traumatisoitumiseen </a:t>
            </a:r>
            <a:r>
              <a:rPr lang="fi-FI" dirty="0"/>
              <a:t>liittyy itsesäätelykyvyn ja omien toimintamahdollisuuksien menettämistä ja rajojen rikkoutumista. </a:t>
            </a:r>
            <a:endParaRPr lang="fi-FI" dirty="0" smtClean="0"/>
          </a:p>
          <a:p>
            <a:pPr>
              <a:lnSpc>
                <a:spcPct val="110000"/>
              </a:lnSpc>
            </a:pPr>
            <a:r>
              <a:rPr lang="fi-FI" dirty="0" smtClean="0"/>
              <a:t>Traumalla </a:t>
            </a:r>
            <a:r>
              <a:rPr lang="fi-FI" dirty="0"/>
              <a:t>voi olla kauaskantoiset seuraukset. </a:t>
            </a:r>
            <a:endParaRPr lang="fi-FI" dirty="0" smtClean="0"/>
          </a:p>
          <a:p>
            <a:pPr>
              <a:lnSpc>
                <a:spcPct val="110000"/>
              </a:lnSpc>
            </a:pPr>
            <a:r>
              <a:rPr lang="fi-FI" dirty="0" smtClean="0"/>
              <a:t>Traumatisoituneet </a:t>
            </a:r>
            <a:r>
              <a:rPr lang="fi-FI" dirty="0"/>
              <a:t>lapset jäävät emotionaalisessa kehityksessä sille tasolle, jolla he olivat traumatisoitumishetkellään.</a:t>
            </a:r>
          </a:p>
        </p:txBody>
      </p:sp>
    </p:spTree>
    <p:extLst>
      <p:ext uri="{BB962C8B-B14F-4D97-AF65-F5344CB8AC3E}">
        <p14:creationId xmlns:p14="http://schemas.microsoft.com/office/powerpoint/2010/main" val="153695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52425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Traumatisoituneen lapsen piirteitä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390651"/>
            <a:ext cx="8596668" cy="4650712"/>
          </a:xfrm>
        </p:spPr>
        <p:txBody>
          <a:bodyPr/>
          <a:lstStyle/>
          <a:p>
            <a:r>
              <a:rPr lang="fi-FI" dirty="0"/>
              <a:t>Tunne-elämän tyhjyys ja perusluottamuksen puute ovat traumatisoituneiden </a:t>
            </a:r>
            <a:r>
              <a:rPr lang="fi-FI" dirty="0" smtClean="0"/>
              <a:t>lasten </a:t>
            </a:r>
            <a:r>
              <a:rPr lang="fi-FI" dirty="0"/>
              <a:t>piirteitä. </a:t>
            </a:r>
            <a:endParaRPr lang="fi-FI" dirty="0" smtClean="0"/>
          </a:p>
          <a:p>
            <a:pPr>
              <a:lnSpc>
                <a:spcPct val="200000"/>
              </a:lnSpc>
            </a:pPr>
            <a:r>
              <a:rPr lang="fi-FI" dirty="0" smtClean="0"/>
              <a:t>He </a:t>
            </a:r>
            <a:r>
              <a:rPr lang="fi-FI" dirty="0"/>
              <a:t>saattavat kokea, ettei heistä välitetä, eikä kukaan pidä heistä huolta. </a:t>
            </a:r>
            <a:endParaRPr lang="fi-FI" dirty="0" smtClean="0"/>
          </a:p>
          <a:p>
            <a:r>
              <a:rPr lang="fi-FI" dirty="0" smtClean="0"/>
              <a:t>Lohtusyöminen </a:t>
            </a:r>
            <a:r>
              <a:rPr lang="fi-FI" dirty="0"/>
              <a:t>ja sääntöjen rikkominen saattavat olla keinoja hankkia jännitystä ja korvata sillä emotionaalisen tyhjyyden tunteen. </a:t>
            </a:r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5645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Oireita varhaisen vuorovaikutuksen häiriöstä ja traumatisoitumisesta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Ruokaan liittyvät ongelmat: </a:t>
            </a:r>
          </a:p>
          <a:p>
            <a:r>
              <a:rPr lang="fi-FI" dirty="0"/>
              <a:t>Valikointi</a:t>
            </a:r>
          </a:p>
          <a:p>
            <a:r>
              <a:rPr lang="fi-FI" dirty="0" err="1"/>
              <a:t>Närppiminen</a:t>
            </a:r>
            <a:endParaRPr lang="fi-FI" dirty="0"/>
          </a:p>
          <a:p>
            <a:r>
              <a:rPr lang="fi-FI" dirty="0"/>
              <a:t>Ruoan turvallisuuden </a:t>
            </a:r>
            <a:r>
              <a:rPr lang="fi-FI" dirty="0" smtClean="0"/>
              <a:t>epäileminen </a:t>
            </a:r>
            <a:endParaRPr lang="fi-FI" dirty="0"/>
          </a:p>
          <a:p>
            <a:r>
              <a:rPr lang="fi-FI" dirty="0"/>
              <a:t>Hiilihydraattipitoisen ruoan </a:t>
            </a:r>
            <a:r>
              <a:rPr lang="fi-FI" dirty="0" smtClean="0"/>
              <a:t>syöminen </a:t>
            </a:r>
            <a:endParaRPr lang="fi-FI" dirty="0"/>
          </a:p>
          <a:p>
            <a:r>
              <a:rPr lang="fi-FI" dirty="0" err="1" smtClean="0"/>
              <a:t>Neofobia</a:t>
            </a:r>
            <a:r>
              <a:rPr lang="fi-FI" dirty="0" smtClean="0"/>
              <a:t> = uusien ruokalajien pelko, syö vain tuttua ruokaa. Traumatisoitunut lapsi usein kieltäytyy syömästä uusia ruokia. </a:t>
            </a:r>
            <a:endParaRPr lang="fi-FI" dirty="0"/>
          </a:p>
          <a:p>
            <a:r>
              <a:rPr lang="fi-FI" dirty="0" smtClean="0"/>
              <a:t>Ruoka-aversio = vastenmielisyys </a:t>
            </a:r>
            <a:r>
              <a:rPr lang="fi-FI" dirty="0" err="1" smtClean="0"/>
              <a:t>tiettyjä</a:t>
            </a:r>
            <a:r>
              <a:rPr lang="fi-FI" dirty="0" smtClean="0"/>
              <a:t> ruokalajeja kohtaan. Taustalla esim. pakottaminen, pahoinvointi tms. 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727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19100"/>
          </a:xfrm>
        </p:spPr>
        <p:txBody>
          <a:bodyPr>
            <a:normAutofit fontScale="90000"/>
          </a:bodyPr>
          <a:lstStyle/>
          <a:p>
            <a:r>
              <a:rPr lang="fi-FI" dirty="0">
                <a:solidFill>
                  <a:srgbClr val="90C226"/>
                </a:solidFill>
              </a:rPr>
              <a:t>Oireita varhaisen vuorovaikutuksen häiriöstä ja traumatisoitumisesta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724891"/>
            <a:ext cx="8596668" cy="4316472"/>
          </a:xfrm>
        </p:spPr>
        <p:txBody>
          <a:bodyPr/>
          <a:lstStyle/>
          <a:p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Ruokailutilanteisiin </a:t>
            </a:r>
            <a:r>
              <a:rPr lang="fi-FI" dirty="0"/>
              <a:t>liittyvät ongelmat:</a:t>
            </a:r>
          </a:p>
          <a:p>
            <a:r>
              <a:rPr lang="fi-FI" dirty="0"/>
              <a:t>Ahdistuneisuus</a:t>
            </a:r>
          </a:p>
          <a:p>
            <a:r>
              <a:rPr lang="fi-FI" dirty="0"/>
              <a:t>Pelko, että ruoka loppuu</a:t>
            </a:r>
          </a:p>
          <a:p>
            <a:r>
              <a:rPr lang="fi-FI" dirty="0"/>
              <a:t>Jakamisen </a:t>
            </a:r>
            <a:r>
              <a:rPr lang="fi-FI" dirty="0" smtClean="0"/>
              <a:t>ongelmat</a:t>
            </a:r>
          </a:p>
          <a:p>
            <a:pPr marL="0" indent="0">
              <a:buNone/>
            </a:pPr>
            <a:r>
              <a:rPr lang="fi-FI" dirty="0" smtClean="0"/>
              <a:t>Itsesäätelyyn liittyvät ongelmat:</a:t>
            </a:r>
            <a:endParaRPr lang="fi-FI" dirty="0"/>
          </a:p>
          <a:p>
            <a:r>
              <a:rPr lang="fi-FI" dirty="0" smtClean="0"/>
              <a:t>Hamstraaminen</a:t>
            </a:r>
          </a:p>
          <a:p>
            <a:r>
              <a:rPr lang="fi-FI" dirty="0" smtClean="0"/>
              <a:t>Ruuan varastaminen</a:t>
            </a:r>
          </a:p>
          <a:p>
            <a:r>
              <a:rPr lang="fi-FI" dirty="0" smtClean="0"/>
              <a:t>Ahmiminen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980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Positiivinen vai negatiivinen vallankäyttö?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Lapsi </a:t>
            </a:r>
            <a:r>
              <a:rPr lang="fi-FI" dirty="0"/>
              <a:t>saattaa heijastaa omaa ahdistustaan ja epävarmuuttaan ohjaajaan. ”</a:t>
            </a:r>
            <a:r>
              <a:rPr lang="fi-FI" dirty="0" smtClean="0"/>
              <a:t>V**** h****a, </a:t>
            </a:r>
            <a:r>
              <a:rPr lang="fi-FI" dirty="0"/>
              <a:t>tuo </a:t>
            </a:r>
            <a:r>
              <a:rPr lang="fi-FI" dirty="0" err="1"/>
              <a:t>mulle</a:t>
            </a:r>
            <a:r>
              <a:rPr lang="fi-FI"/>
              <a:t> </a:t>
            </a:r>
            <a:r>
              <a:rPr lang="fi-FI" smtClean="0"/>
              <a:t>mehua!” </a:t>
            </a:r>
            <a:r>
              <a:rPr lang="fi-FI" dirty="0"/>
              <a:t>Kyse voi olla hyväksynnän kaipuusta tai huonosta käytöksestä. Kun lapsi kokee tulevansa hyväksytyksi epätäydellisenä, käytös muuttuu parempaan. Jos kyse on huonosta käytöksestä, lapsi ei muuta käytöstään. Ohjaajan sensitiivisyys erittäin tärkeää!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0307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Lähteet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fi-FI" dirty="0">
                <a:solidFill>
                  <a:schemeClr val="tx1"/>
                </a:solidFill>
                <a:ea typeface="Times New Roman"/>
              </a:rPr>
              <a:t>Aarnio, P. </a:t>
            </a:r>
            <a:r>
              <a:rPr lang="fi-FI" dirty="0" err="1">
                <a:solidFill>
                  <a:schemeClr val="tx1"/>
                </a:solidFill>
                <a:ea typeface="Times New Roman"/>
              </a:rPr>
              <a:t>Silenti</a:t>
            </a:r>
            <a:r>
              <a:rPr lang="fi-FI" dirty="0">
                <a:solidFill>
                  <a:schemeClr val="tx1"/>
                </a:solidFill>
                <a:ea typeface="Times New Roman"/>
              </a:rPr>
              <a:t>, M. </a:t>
            </a:r>
            <a:r>
              <a:rPr lang="fi-FI" dirty="0" err="1">
                <a:solidFill>
                  <a:schemeClr val="tx1"/>
                </a:solidFill>
                <a:ea typeface="Times New Roman"/>
              </a:rPr>
              <a:t>n.a</a:t>
            </a:r>
            <a:r>
              <a:rPr lang="fi-FI" dirty="0">
                <a:solidFill>
                  <a:schemeClr val="tx1"/>
                </a:solidFill>
                <a:ea typeface="Times New Roman"/>
              </a:rPr>
              <a:t>. Hyvän esityksen piirteitä – ja mitä kannattaa välttää. TUKE, Helsingin Yliopisto. Viitattu 13.11.2015. </a:t>
            </a:r>
            <a:r>
              <a:rPr lang="fi-FI" dirty="0" err="1" smtClean="0">
                <a:solidFill>
                  <a:schemeClr val="tx1"/>
                </a:solidFill>
                <a:ea typeface="Times New Roman"/>
              </a:rPr>
              <a:t>www.med.helsinki.fi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Bettelheim</a:t>
            </a:r>
            <a:r>
              <a:rPr lang="en-US" dirty="0">
                <a:solidFill>
                  <a:schemeClr val="tx1"/>
                </a:solidFill>
              </a:rPr>
              <a:t>, B. 1950. Love is not enough: the treatment of emotionally disturbed children. Glencoe IL: Free Press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  <a:ea typeface="Times New Roman"/>
              </a:rPr>
              <a:t>Barton</a:t>
            </a:r>
            <a:r>
              <a:rPr lang="en-US" dirty="0">
                <a:solidFill>
                  <a:schemeClr val="tx1"/>
                </a:solidFill>
                <a:ea typeface="Times New Roman"/>
              </a:rPr>
              <a:t>, S. Gonzales, R, Tomlinson, P. 2012. Therapeutic Residential Care for Children and Young P</a:t>
            </a:r>
            <a:r>
              <a:rPr lang="en-GB" dirty="0" err="1">
                <a:solidFill>
                  <a:schemeClr val="tx1"/>
                </a:solidFill>
                <a:ea typeface="Times New Roman"/>
              </a:rPr>
              <a:t>eople</a:t>
            </a:r>
            <a:r>
              <a:rPr lang="en-GB" dirty="0">
                <a:solidFill>
                  <a:schemeClr val="tx1"/>
                </a:solidFill>
                <a:ea typeface="Times New Roman"/>
              </a:rPr>
              <a:t>. An attachment and Trauma-Informed Model for Practice. . </a:t>
            </a:r>
            <a:r>
              <a:rPr lang="en-GB" dirty="0" err="1">
                <a:solidFill>
                  <a:schemeClr val="tx1"/>
                </a:solidFill>
                <a:ea typeface="Times New Roman"/>
              </a:rPr>
              <a:t>Lontoo</a:t>
            </a:r>
            <a:r>
              <a:rPr lang="en-GB" dirty="0">
                <a:solidFill>
                  <a:schemeClr val="tx1"/>
                </a:solidFill>
                <a:ea typeface="Times New Roman"/>
              </a:rPr>
              <a:t>. Jessica Kingsley Publishers</a:t>
            </a:r>
            <a:endParaRPr lang="fi-FI" dirty="0">
              <a:solidFill>
                <a:schemeClr val="tx1"/>
              </a:solidFill>
              <a:ea typeface="Times New Roman"/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Emond</a:t>
            </a:r>
            <a:r>
              <a:rPr lang="en-US" dirty="0">
                <a:solidFill>
                  <a:schemeClr val="tx1"/>
                </a:solidFill>
              </a:rPr>
              <a:t>, R., </a:t>
            </a:r>
            <a:r>
              <a:rPr lang="en-US" dirty="0" err="1">
                <a:solidFill>
                  <a:schemeClr val="tx1"/>
                </a:solidFill>
              </a:rPr>
              <a:t>MacIntosh</a:t>
            </a:r>
            <a:r>
              <a:rPr lang="en-US" dirty="0">
                <a:solidFill>
                  <a:schemeClr val="tx1"/>
                </a:solidFill>
              </a:rPr>
              <a:t>, I., Punch, S. 2014. Food and Feelings in Residential Child-care. </a:t>
            </a:r>
            <a:r>
              <a:rPr lang="en-US" dirty="0" err="1">
                <a:solidFill>
                  <a:schemeClr val="tx1"/>
                </a:solidFill>
              </a:rPr>
              <a:t>Teoksessa</a:t>
            </a:r>
            <a:r>
              <a:rPr lang="en-US" dirty="0">
                <a:solidFill>
                  <a:schemeClr val="tx1"/>
                </a:solidFill>
              </a:rPr>
              <a:t> British Journal of Social Work 44, 1840–1856.</a:t>
            </a:r>
          </a:p>
          <a:p>
            <a:r>
              <a:rPr lang="en-US" dirty="0" err="1">
                <a:solidFill>
                  <a:schemeClr val="tx1"/>
                </a:solidFill>
              </a:rPr>
              <a:t>Emond</a:t>
            </a:r>
            <a:r>
              <a:rPr lang="en-US" dirty="0">
                <a:solidFill>
                  <a:schemeClr val="tx1"/>
                </a:solidFill>
              </a:rPr>
              <a:t>, R., </a:t>
            </a:r>
            <a:r>
              <a:rPr lang="en-US" dirty="0" err="1">
                <a:solidFill>
                  <a:schemeClr val="tx1"/>
                </a:solidFill>
              </a:rPr>
              <a:t>MacIntosh</a:t>
            </a:r>
            <a:r>
              <a:rPr lang="en-US" dirty="0">
                <a:solidFill>
                  <a:schemeClr val="tx1"/>
                </a:solidFill>
              </a:rPr>
              <a:t>, I., Punch, S., </a:t>
            </a:r>
            <a:r>
              <a:rPr lang="en-US" dirty="0" err="1">
                <a:solidFill>
                  <a:schemeClr val="tx1"/>
                </a:solidFill>
              </a:rPr>
              <a:t>Lightowler</a:t>
            </a:r>
            <a:r>
              <a:rPr lang="en-US" dirty="0">
                <a:solidFill>
                  <a:schemeClr val="tx1"/>
                </a:solidFill>
              </a:rPr>
              <a:t>, C. 2013. Insights, evidence sum-maries to support social services in Scotland: children food and care. 22/2013 </a:t>
            </a:r>
            <a:r>
              <a:rPr lang="en-US" dirty="0" err="1">
                <a:solidFill>
                  <a:schemeClr val="tx1"/>
                </a:solidFill>
              </a:rPr>
              <a:t>Viitattu</a:t>
            </a:r>
            <a:r>
              <a:rPr lang="en-US" dirty="0">
                <a:solidFill>
                  <a:schemeClr val="tx1"/>
                </a:solidFill>
              </a:rPr>
              <a:t> 25.11.2015 </a:t>
            </a:r>
            <a:r>
              <a:rPr lang="en-US" dirty="0" smtClean="0">
                <a:solidFill>
                  <a:schemeClr val="tx1"/>
                </a:solidFill>
              </a:rPr>
              <a:t>www.iriss.org.uk</a:t>
            </a:r>
          </a:p>
          <a:p>
            <a:pPr lvl="0">
              <a:buClr>
                <a:srgbClr val="90C226"/>
              </a:buClr>
            </a:pPr>
            <a:r>
              <a:rPr lang="fi-FI" dirty="0">
                <a:solidFill>
                  <a:prstClr val="black"/>
                </a:solidFill>
              </a:rPr>
              <a:t>Helsingin Diakonissalaitos. 2014. Mitä trauma on. Viitattu 18.3.2015 http://</a:t>
            </a:r>
            <a:r>
              <a:rPr lang="fi-FI" dirty="0" smtClean="0">
                <a:solidFill>
                  <a:prstClr val="black"/>
                </a:solidFill>
              </a:rPr>
              <a:t>traumajaoppiminen.fi/mit%C3%A4-trauma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Punch, S., </a:t>
            </a:r>
            <a:r>
              <a:rPr lang="en-US" dirty="0" err="1">
                <a:solidFill>
                  <a:schemeClr val="tx1"/>
                </a:solidFill>
              </a:rPr>
              <a:t>Emond</a:t>
            </a:r>
            <a:r>
              <a:rPr lang="en-US" dirty="0">
                <a:solidFill>
                  <a:schemeClr val="tx1"/>
                </a:solidFill>
              </a:rPr>
              <a:t>, R., McIntosh, I., </a:t>
            </a:r>
            <a:r>
              <a:rPr lang="en-US" dirty="0" err="1">
                <a:solidFill>
                  <a:schemeClr val="tx1"/>
                </a:solidFill>
              </a:rPr>
              <a:t>Dorrer</a:t>
            </a:r>
            <a:r>
              <a:rPr lang="en-US" dirty="0">
                <a:solidFill>
                  <a:schemeClr val="tx1"/>
                </a:solidFill>
              </a:rPr>
              <a:t>, N. 2009. Food and relationships: </a:t>
            </a:r>
            <a:r>
              <a:rPr lang="en-US" dirty="0" err="1">
                <a:solidFill>
                  <a:schemeClr val="tx1"/>
                </a:solidFill>
              </a:rPr>
              <a:t>Chil-drens</a:t>
            </a:r>
            <a:r>
              <a:rPr lang="en-US" dirty="0">
                <a:solidFill>
                  <a:schemeClr val="tx1"/>
                </a:solidFill>
              </a:rPr>
              <a:t> experiences in residential care. </a:t>
            </a:r>
          </a:p>
          <a:p>
            <a:r>
              <a:rPr lang="en-US" dirty="0">
                <a:solidFill>
                  <a:schemeClr val="tx1"/>
                </a:solidFill>
              </a:rPr>
              <a:t>Punch, S., McIntosh, I. &amp; </a:t>
            </a:r>
            <a:r>
              <a:rPr lang="en-US" dirty="0" err="1">
                <a:solidFill>
                  <a:schemeClr val="tx1"/>
                </a:solidFill>
              </a:rPr>
              <a:t>Emond</a:t>
            </a:r>
            <a:r>
              <a:rPr lang="en-US" dirty="0">
                <a:solidFill>
                  <a:schemeClr val="tx1"/>
                </a:solidFill>
              </a:rPr>
              <a:t>, R.  2012. ‘You have a right to be nourished and fed, but do I have a right to make sure you eat your food?’: children's rights and food practices in residential care. </a:t>
            </a:r>
            <a:r>
              <a:rPr lang="en-US" dirty="0" err="1">
                <a:solidFill>
                  <a:schemeClr val="tx1"/>
                </a:solidFill>
              </a:rPr>
              <a:t>Teoksessa</a:t>
            </a:r>
            <a:r>
              <a:rPr lang="en-US" dirty="0">
                <a:solidFill>
                  <a:schemeClr val="tx1"/>
                </a:solidFill>
              </a:rPr>
              <a:t> The International Journal of Human Rights </a:t>
            </a:r>
            <a:r>
              <a:rPr lang="en-US" dirty="0" err="1" smtClean="0">
                <a:solidFill>
                  <a:schemeClr val="tx1"/>
                </a:solidFill>
              </a:rPr>
              <a:t>Lontoo:Routledge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fi-FI" dirty="0" err="1">
                <a:solidFill>
                  <a:schemeClr val="tx1"/>
                </a:solidFill>
                <a:ea typeface="Times New Roman"/>
              </a:rPr>
              <a:t>Whitwell</a:t>
            </a:r>
            <a:r>
              <a:rPr lang="fi-FI" dirty="0">
                <a:solidFill>
                  <a:schemeClr val="tx1"/>
                </a:solidFill>
                <a:ea typeface="Times New Roman"/>
              </a:rPr>
              <a:t>, J. 2014a. Ruoan emotionaalinen merkitys. Luento traumatisoituneiden lasten kanssa työskenteleville </a:t>
            </a:r>
            <a:r>
              <a:rPr lang="fi-FI" dirty="0" err="1">
                <a:solidFill>
                  <a:schemeClr val="tx1"/>
                </a:solidFill>
                <a:ea typeface="Times New Roman"/>
              </a:rPr>
              <a:t>Tampreella</a:t>
            </a:r>
            <a:r>
              <a:rPr lang="fi-FI" dirty="0">
                <a:solidFill>
                  <a:schemeClr val="tx1"/>
                </a:solidFill>
                <a:ea typeface="Times New Roman"/>
              </a:rPr>
              <a:t> 14.-15.8.2014.</a:t>
            </a: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fi-FI" dirty="0" err="1">
                <a:solidFill>
                  <a:schemeClr val="tx1"/>
                </a:solidFill>
                <a:ea typeface="Times New Roman"/>
              </a:rPr>
              <a:t>Whitwell</a:t>
            </a:r>
            <a:r>
              <a:rPr lang="fi-FI" dirty="0">
                <a:solidFill>
                  <a:schemeClr val="tx1"/>
                </a:solidFill>
                <a:ea typeface="Times New Roman"/>
              </a:rPr>
              <a:t>, J. 2014b. Ruoan merkitys eheytymisprosessissa. Luento traumatisoituneiden lasten kanssa työskenteleville Tampereella 14.-15.8.2014</a:t>
            </a:r>
          </a:p>
          <a:p>
            <a:endParaRPr lang="en-US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142584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11981</TotalTime>
  <Words>821</Words>
  <Application>Microsoft Office PowerPoint</Application>
  <PresentationFormat>Mukautettu</PresentationFormat>
  <Paragraphs>69</Paragraphs>
  <Slides>12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3" baseType="lpstr">
      <vt:lpstr>Pinta</vt:lpstr>
      <vt:lpstr>Traumatisoituneen lapsen ruokaan ja syömiseen liittyvät haasteet</vt:lpstr>
      <vt:lpstr>Hän pyytää minua laittamaan jotain syötävää, eikä kysymys ole niinkään itse syötävästä, vaan siitä, laitanko sitä hänelle. Siitä on tullut hänelle tärkeää. Kyse on siitä viestistä, jolla kerron hänelle: ’Olet arvokas, ja haluan mennä ja laittaa sinulle jotakin syötävää’.</vt:lpstr>
      <vt:lpstr>Lomakkeen tarkoitus ja tavoite</vt:lpstr>
      <vt:lpstr>Ruoan avulla voi:</vt:lpstr>
      <vt:lpstr>Lapsen ei toivottu käytös johtuu jostain…</vt:lpstr>
      <vt:lpstr>Varhaisen vuorovaikutuksen merkitys</vt:lpstr>
      <vt:lpstr>Traumatisoituminen lapsuudessa</vt:lpstr>
      <vt:lpstr>Traumatisoituneen lapsen piirteitä</vt:lpstr>
      <vt:lpstr>Oireita varhaisen vuorovaikutuksen häiriöstä ja traumatisoitumisesta</vt:lpstr>
      <vt:lpstr>Oireita varhaisen vuorovaikutuksen häiriöstä ja traumatisoitumisesta</vt:lpstr>
      <vt:lpstr>Positiivinen vai negatiivinen vallankäyttö? </vt:lpstr>
      <vt:lpstr>Lähteet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Työkalu traumatisoituneen lapsen ruokailutottumusten selvittämiseen</dc:title>
  <dc:creator>Linda</dc:creator>
  <cp:lastModifiedBy>Annika</cp:lastModifiedBy>
  <cp:revision>20</cp:revision>
  <cp:lastPrinted>2015-12-06T13:55:18Z</cp:lastPrinted>
  <dcterms:created xsi:type="dcterms:W3CDTF">2015-11-15T00:05:34Z</dcterms:created>
  <dcterms:modified xsi:type="dcterms:W3CDTF">2015-12-06T14:05:26Z</dcterms:modified>
</cp:coreProperties>
</file>