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64" r:id="rId5"/>
    <p:sldId id="265" r:id="rId6"/>
    <p:sldId id="266" r:id="rId7"/>
    <p:sldId id="267" r:id="rId8"/>
    <p:sldId id="268" r:id="rId9"/>
    <p:sldId id="269" r:id="rId10"/>
    <p:sldId id="272" r:id="rId11"/>
    <p:sldId id="274" r:id="rId12"/>
    <p:sldId id="275" r:id="rId13"/>
    <p:sldId id="276" r:id="rId14"/>
    <p:sldId id="277" r:id="rId15"/>
    <p:sldId id="278" r:id="rId16"/>
    <p:sldId id="279" r:id="rId17"/>
    <p:sldId id="289" r:id="rId18"/>
    <p:sldId id="280" r:id="rId19"/>
    <p:sldId id="281" r:id="rId20"/>
    <p:sldId id="282" r:id="rId21"/>
    <p:sldId id="304" r:id="rId22"/>
    <p:sldId id="283" r:id="rId23"/>
    <p:sldId id="284" r:id="rId24"/>
    <p:sldId id="287" r:id="rId25"/>
    <p:sldId id="288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262" r:id="rId38"/>
  </p:sldIdLst>
  <p:sldSz cx="12192000" cy="6858000"/>
  <p:notesSz cx="6808788" cy="9940925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0CD-B61A-4383-B585-29E291138E4B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B4A6-ED5E-4B1A-872F-5B1CE6931B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95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0CD-B61A-4383-B585-29E291138E4B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B4A6-ED5E-4B1A-872F-5B1CE6931B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2265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0CD-B61A-4383-B585-29E291138E4B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B4A6-ED5E-4B1A-872F-5B1CE6931B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2083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0CD-B61A-4383-B585-29E291138E4B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B4A6-ED5E-4B1A-872F-5B1CE6931B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7786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0CD-B61A-4383-B585-29E291138E4B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B4A6-ED5E-4B1A-872F-5B1CE6931B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427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0CD-B61A-4383-B585-29E291138E4B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B4A6-ED5E-4B1A-872F-5B1CE6931B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0802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0CD-B61A-4383-B585-29E291138E4B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B4A6-ED5E-4B1A-872F-5B1CE6931B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411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0CD-B61A-4383-B585-29E291138E4B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B4A6-ED5E-4B1A-872F-5B1CE6931B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6625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0CD-B61A-4383-B585-29E291138E4B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B4A6-ED5E-4B1A-872F-5B1CE6931B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9711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0CD-B61A-4383-B585-29E291138E4B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B4A6-ED5E-4B1A-872F-5B1CE6931B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1942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0CD-B61A-4383-B585-29E291138E4B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B4A6-ED5E-4B1A-872F-5B1CE6931B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2795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C00CD-B61A-4383-B585-29E291138E4B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EB4A6-ED5E-4B1A-872F-5B1CE6931B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6720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149" y="169569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i-FI" b="1" dirty="0"/>
              <a:t>KÄYTTÖOHJE KRUUNUJEN  SUUNNITTELUUN</a:t>
            </a:r>
            <a:br>
              <a:rPr lang="fi-FI" b="1" dirty="0"/>
            </a:br>
            <a:r>
              <a:rPr lang="fi-FI" b="1" dirty="0"/>
              <a:t> 3SHAPE-OHJELMALLA </a:t>
            </a:r>
            <a:br>
              <a:rPr lang="fi-FI" b="1" dirty="0"/>
            </a:br>
            <a:r>
              <a:rPr lang="fi-FI" sz="3100" b="1" dirty="0"/>
              <a:t>Kalle Lindholm kevät 2018</a:t>
            </a:r>
            <a:br>
              <a:rPr lang="fi-FI" b="1" dirty="0"/>
            </a:br>
            <a:endParaRPr lang="fi-FI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954" y="3415079"/>
            <a:ext cx="6106822" cy="330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889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Yleisiä asioita: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Tämä ohje on tarkoitettu hammasteknikko-opiskelijoille, jotta he oppivat suunnittelemaan kruunuja. </a:t>
            </a:r>
          </a:p>
          <a:p>
            <a:r>
              <a:rPr lang="fi-FI" dirty="0"/>
              <a:t>Suunnittelun lisäksi kruunujen tekoon kuuluu skannaus ja jyrsintä.</a:t>
            </a:r>
          </a:p>
          <a:p>
            <a:r>
              <a:rPr lang="fi-FI" dirty="0"/>
              <a:t>Suunnittelun tarkoituksena on suunnitella toimiva hammas.</a:t>
            </a:r>
          </a:p>
        </p:txBody>
      </p:sp>
    </p:spTree>
    <p:extLst>
      <p:ext uri="{BB962C8B-B14F-4D97-AF65-F5344CB8AC3E}">
        <p14:creationId xmlns:p14="http://schemas.microsoft.com/office/powerpoint/2010/main" val="65176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3187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298115"/>
            <a:ext cx="1699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Aloitusnäkymä.</a:t>
            </a:r>
          </a:p>
        </p:txBody>
      </p:sp>
    </p:spTree>
    <p:extLst>
      <p:ext uri="{BB962C8B-B14F-4D97-AF65-F5344CB8AC3E}">
        <p14:creationId xmlns:p14="http://schemas.microsoft.com/office/powerpoint/2010/main" val="288336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238"/>
            <a:ext cx="12192000" cy="6409091"/>
          </a:xfrm>
        </p:spPr>
      </p:pic>
      <p:sp>
        <p:nvSpPr>
          <p:cNvPr id="5" name="TextBox 4"/>
          <p:cNvSpPr txBox="1"/>
          <p:nvPr/>
        </p:nvSpPr>
        <p:spPr>
          <a:xfrm>
            <a:off x="0" y="6323853"/>
            <a:ext cx="10257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Paina ”</a:t>
            </a:r>
            <a:r>
              <a:rPr lang="fi-FI" dirty="0" err="1"/>
              <a:t>insertion</a:t>
            </a:r>
            <a:r>
              <a:rPr lang="fi-FI" dirty="0"/>
              <a:t> </a:t>
            </a:r>
            <a:r>
              <a:rPr lang="fi-FI" dirty="0" err="1"/>
              <a:t>direction</a:t>
            </a:r>
            <a:r>
              <a:rPr lang="fi-FI" dirty="0"/>
              <a:t>” ja ”Mouse”.</a:t>
            </a:r>
          </a:p>
        </p:txBody>
      </p:sp>
      <p:sp>
        <p:nvSpPr>
          <p:cNvPr id="6" name="Down Arrow 5"/>
          <p:cNvSpPr/>
          <p:nvPr/>
        </p:nvSpPr>
        <p:spPr>
          <a:xfrm rot="5400000">
            <a:off x="1664677" y="2008781"/>
            <a:ext cx="484632" cy="978408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Down Arrow 6"/>
          <p:cNvSpPr/>
          <p:nvPr/>
        </p:nvSpPr>
        <p:spPr>
          <a:xfrm rot="5400000">
            <a:off x="1699979" y="2930907"/>
            <a:ext cx="292107" cy="856488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1794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02106"/>
          </a:xfrm>
        </p:spPr>
      </p:pic>
      <p:sp>
        <p:nvSpPr>
          <p:cNvPr id="5" name="TextBox 4"/>
          <p:cNvSpPr txBox="1"/>
          <p:nvPr/>
        </p:nvSpPr>
        <p:spPr>
          <a:xfrm>
            <a:off x="0" y="6302106"/>
            <a:ext cx="9730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Lisää vihreitä palloja klikkaamalla hiirellä hiontarajaa pitkin.</a:t>
            </a:r>
          </a:p>
        </p:txBody>
      </p:sp>
    </p:spTree>
    <p:extLst>
      <p:ext uri="{BB962C8B-B14F-4D97-AF65-F5344CB8AC3E}">
        <p14:creationId xmlns:p14="http://schemas.microsoft.com/office/powerpoint/2010/main" val="101230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309091"/>
          </a:xfrm>
        </p:spPr>
      </p:pic>
      <p:sp>
        <p:nvSpPr>
          <p:cNvPr id="6" name="TextBox 5"/>
          <p:cNvSpPr txBox="1"/>
          <p:nvPr/>
        </p:nvSpPr>
        <p:spPr>
          <a:xfrm>
            <a:off x="-1" y="6309091"/>
            <a:ext cx="1219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Kierrä palloilla pilarin hiontaraja. Klikkaa viimeinen pallo ensimmäiseen palloon yhdistäen pallot. Paina ”Next”.</a:t>
            </a:r>
          </a:p>
        </p:txBody>
      </p:sp>
      <p:sp>
        <p:nvSpPr>
          <p:cNvPr id="7" name="Down Arrow 6"/>
          <p:cNvSpPr/>
          <p:nvPr/>
        </p:nvSpPr>
        <p:spPr>
          <a:xfrm rot="5400000">
            <a:off x="1711570" y="-246888"/>
            <a:ext cx="484632" cy="978408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1433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0277" cy="6332701"/>
          </a:xfrm>
        </p:spPr>
      </p:pic>
      <p:sp>
        <p:nvSpPr>
          <p:cNvPr id="5" name="TextBox 4"/>
          <p:cNvSpPr txBox="1"/>
          <p:nvPr/>
        </p:nvSpPr>
        <p:spPr>
          <a:xfrm>
            <a:off x="0" y="6332701"/>
            <a:ext cx="10421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Ohjelma luo syöttökulman = </a:t>
            </a:r>
            <a:r>
              <a:rPr lang="fi-FI" dirty="0" err="1"/>
              <a:t>sisäänsovitussuunnan</a:t>
            </a:r>
            <a:r>
              <a:rPr lang="fi-FI" dirty="0"/>
              <a:t>. Paina ”Next”.</a:t>
            </a:r>
          </a:p>
        </p:txBody>
      </p:sp>
      <p:sp>
        <p:nvSpPr>
          <p:cNvPr id="6" name="Down Arrow 5"/>
          <p:cNvSpPr/>
          <p:nvPr/>
        </p:nvSpPr>
        <p:spPr>
          <a:xfrm rot="5400000">
            <a:off x="1746738" y="-246888"/>
            <a:ext cx="484632" cy="978408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2006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37301"/>
          </a:xfrm>
        </p:spPr>
      </p:pic>
      <p:sp>
        <p:nvSpPr>
          <p:cNvPr id="5" name="TextBox 4"/>
          <p:cNvSpPr txBox="1"/>
          <p:nvPr/>
        </p:nvSpPr>
        <p:spPr>
          <a:xfrm>
            <a:off x="0" y="6337301"/>
            <a:ext cx="10597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Paina ”</a:t>
            </a:r>
            <a:r>
              <a:rPr lang="fi-FI" dirty="0" err="1"/>
              <a:t>Margin</a:t>
            </a:r>
            <a:r>
              <a:rPr lang="fi-FI" dirty="0"/>
              <a:t> Line”. Tarkista marginaaliviiva. Piirrä se uudelleen tarvittaessa.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730" y="2287618"/>
            <a:ext cx="999831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9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295292"/>
          </a:xfrm>
        </p:spPr>
      </p:pic>
      <p:sp>
        <p:nvSpPr>
          <p:cNvPr id="5" name="TextBox 4"/>
          <p:cNvSpPr txBox="1"/>
          <p:nvPr/>
        </p:nvSpPr>
        <p:spPr>
          <a:xfrm>
            <a:off x="-1" y="6295292"/>
            <a:ext cx="4994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/>
              <a:t>Korjattu marginaaliviiva</a:t>
            </a:r>
            <a:r>
              <a:rPr lang="fi-FI" dirty="0"/>
              <a:t>. Paina ”Next”.</a:t>
            </a:r>
          </a:p>
        </p:txBody>
      </p:sp>
      <p:sp>
        <p:nvSpPr>
          <p:cNvPr id="6" name="Down Arrow 5"/>
          <p:cNvSpPr/>
          <p:nvPr/>
        </p:nvSpPr>
        <p:spPr>
          <a:xfrm rot="5400000">
            <a:off x="1765494" y="-246888"/>
            <a:ext cx="484632" cy="978408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4250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295292"/>
          </a:xfrm>
        </p:spPr>
      </p:pic>
      <p:sp>
        <p:nvSpPr>
          <p:cNvPr id="5" name="TextBox 4"/>
          <p:cNvSpPr txBox="1"/>
          <p:nvPr/>
        </p:nvSpPr>
        <p:spPr>
          <a:xfrm>
            <a:off x="0" y="6295292"/>
            <a:ext cx="12274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Suunnitteluvaihe: Ohjelma luo oletushampaan pilarille. Paina ”</a:t>
            </a:r>
            <a:r>
              <a:rPr lang="fi-FI" dirty="0" err="1"/>
              <a:t>Sculpt</a:t>
            </a:r>
            <a:r>
              <a:rPr lang="fi-FI" dirty="0"/>
              <a:t>”. Oikealla yläkulmassa on painikkeita, joilla voi tukea suunnittelua.</a:t>
            </a:r>
          </a:p>
        </p:txBody>
      </p:sp>
      <p:sp>
        <p:nvSpPr>
          <p:cNvPr id="6" name="Down Arrow 5"/>
          <p:cNvSpPr/>
          <p:nvPr/>
        </p:nvSpPr>
        <p:spPr>
          <a:xfrm rot="5400000">
            <a:off x="1699846" y="2278412"/>
            <a:ext cx="484632" cy="978408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5172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280150"/>
          </a:xfrm>
        </p:spPr>
      </p:pic>
      <p:sp>
        <p:nvSpPr>
          <p:cNvPr id="5" name="TextBox 4"/>
          <p:cNvSpPr txBox="1"/>
          <p:nvPr/>
        </p:nvSpPr>
        <p:spPr>
          <a:xfrm>
            <a:off x="-1" y="6280151"/>
            <a:ext cx="12074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Paina ”Single </a:t>
            </a:r>
            <a:r>
              <a:rPr lang="fi-FI" dirty="0" err="1"/>
              <a:t>tooth</a:t>
            </a:r>
            <a:r>
              <a:rPr lang="fi-FI" dirty="0"/>
              <a:t> </a:t>
            </a:r>
            <a:r>
              <a:rPr lang="fi-FI" dirty="0" err="1"/>
              <a:t>tools</a:t>
            </a:r>
            <a:r>
              <a:rPr lang="fi-FI" dirty="0"/>
              <a:t>” riviltä ”</a:t>
            </a:r>
            <a:r>
              <a:rPr lang="fi-FI" dirty="0" err="1"/>
              <a:t>Individual</a:t>
            </a:r>
            <a:r>
              <a:rPr lang="fi-FI" dirty="0"/>
              <a:t> </a:t>
            </a:r>
            <a:r>
              <a:rPr lang="fi-FI" dirty="0" err="1"/>
              <a:t>transformation</a:t>
            </a:r>
            <a:r>
              <a:rPr lang="fi-FI" dirty="0"/>
              <a:t>” (katso nuoli). Punaisella pallolla väännetään. Vihreällä paksunnetaan/laihennetaan. Keltaisella laajennetaan/supistetaan kokonaisvaltaisesti hammasta. Käytä </a:t>
            </a:r>
            <a:r>
              <a:rPr lang="fi-FI" dirty="0" err="1"/>
              <a:t>Undoa</a:t>
            </a:r>
            <a:r>
              <a:rPr lang="fi-FI" dirty="0"/>
              <a:t> tarvittaessa.</a:t>
            </a:r>
          </a:p>
        </p:txBody>
      </p:sp>
      <p:sp>
        <p:nvSpPr>
          <p:cNvPr id="6" name="Down Arrow 5"/>
          <p:cNvSpPr/>
          <p:nvPr/>
        </p:nvSpPr>
        <p:spPr>
          <a:xfrm rot="7715028">
            <a:off x="712933" y="3222229"/>
            <a:ext cx="415836" cy="1448845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594" y="4853353"/>
            <a:ext cx="828006" cy="59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855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295292"/>
          </a:xfrm>
        </p:spPr>
      </p:pic>
      <p:sp>
        <p:nvSpPr>
          <p:cNvPr id="5" name="TextBox 4"/>
          <p:cNvSpPr txBox="1"/>
          <p:nvPr/>
        </p:nvSpPr>
        <p:spPr>
          <a:xfrm>
            <a:off x="-1" y="6295292"/>
            <a:ext cx="11898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Katso hammasta eri kulmista ja väännä sitä oikeaan kohtaan. Tavoitteena on, että hammas on hammaskaaren mukaisesti. Käytä </a:t>
            </a:r>
            <a:r>
              <a:rPr lang="fi-FI" dirty="0" err="1"/>
              <a:t>Undoa</a:t>
            </a:r>
            <a:r>
              <a:rPr lang="fi-FI" dirty="0"/>
              <a:t> tarvittaessa.</a:t>
            </a:r>
          </a:p>
        </p:txBody>
      </p:sp>
    </p:spTree>
    <p:extLst>
      <p:ext uri="{BB962C8B-B14F-4D97-AF65-F5344CB8AC3E}">
        <p14:creationId xmlns:p14="http://schemas.microsoft.com/office/powerpoint/2010/main" val="2987685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318738"/>
          </a:xfrm>
        </p:spPr>
      </p:pic>
      <p:sp>
        <p:nvSpPr>
          <p:cNvPr id="6" name="TextBox 5"/>
          <p:cNvSpPr txBox="1"/>
          <p:nvPr/>
        </p:nvSpPr>
        <p:spPr>
          <a:xfrm>
            <a:off x="-1" y="6318738"/>
            <a:ext cx="7479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Muokkaa hammasta hammaskaaren mukaisesti. Käytä </a:t>
            </a:r>
            <a:r>
              <a:rPr lang="fi-FI" dirty="0" err="1"/>
              <a:t>Undoa</a:t>
            </a:r>
            <a:r>
              <a:rPr lang="fi-FI" dirty="0"/>
              <a:t> tarvittaessa.</a:t>
            </a:r>
          </a:p>
        </p:txBody>
      </p:sp>
    </p:spTree>
    <p:extLst>
      <p:ext uri="{BB962C8B-B14F-4D97-AF65-F5344CB8AC3E}">
        <p14:creationId xmlns:p14="http://schemas.microsoft.com/office/powerpoint/2010/main" val="580455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340643"/>
          </a:xfrm>
        </p:spPr>
      </p:pic>
      <p:sp>
        <p:nvSpPr>
          <p:cNvPr id="5" name="TextBox 4"/>
          <p:cNvSpPr txBox="1"/>
          <p:nvPr/>
        </p:nvSpPr>
        <p:spPr>
          <a:xfrm>
            <a:off x="-1" y="6340642"/>
            <a:ext cx="3774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Muokkaa hammasta.</a:t>
            </a:r>
          </a:p>
        </p:txBody>
      </p:sp>
    </p:spTree>
    <p:extLst>
      <p:ext uri="{BB962C8B-B14F-4D97-AF65-F5344CB8AC3E}">
        <p14:creationId xmlns:p14="http://schemas.microsoft.com/office/powerpoint/2010/main" val="4008964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280484"/>
          </a:xfrm>
        </p:spPr>
      </p:pic>
      <p:sp>
        <p:nvSpPr>
          <p:cNvPr id="5" name="TextBox 4"/>
          <p:cNvSpPr txBox="1"/>
          <p:nvPr/>
        </p:nvSpPr>
        <p:spPr>
          <a:xfrm>
            <a:off x="-1" y="6280484"/>
            <a:ext cx="5603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Muokkaa hammasta.</a:t>
            </a:r>
          </a:p>
        </p:txBody>
      </p:sp>
    </p:spTree>
    <p:extLst>
      <p:ext uri="{BB962C8B-B14F-4D97-AF65-F5344CB8AC3E}">
        <p14:creationId xmlns:p14="http://schemas.microsoft.com/office/powerpoint/2010/main" val="2062073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08193"/>
          </a:xfrm>
        </p:spPr>
      </p:pic>
      <p:sp>
        <p:nvSpPr>
          <p:cNvPr id="5" name="TextBox 4"/>
          <p:cNvSpPr txBox="1"/>
          <p:nvPr/>
        </p:nvSpPr>
        <p:spPr>
          <a:xfrm>
            <a:off x="0" y="6308193"/>
            <a:ext cx="4958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Muokkaa hammasta.</a:t>
            </a:r>
          </a:p>
        </p:txBody>
      </p:sp>
    </p:spTree>
    <p:extLst>
      <p:ext uri="{BB962C8B-B14F-4D97-AF65-F5344CB8AC3E}">
        <p14:creationId xmlns:p14="http://schemas.microsoft.com/office/powerpoint/2010/main" val="1844109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" y="0"/>
            <a:ext cx="12192000" cy="6307015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993" y="3505623"/>
            <a:ext cx="1219306" cy="10425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044" y="6307015"/>
            <a:ext cx="11903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Paina ”Single tooth tools” -</a:t>
            </a:r>
            <a:r>
              <a:rPr lang="en-US" dirty="0" err="1"/>
              <a:t>riviltä</a:t>
            </a:r>
            <a:r>
              <a:rPr lang="en-US" dirty="0"/>
              <a:t> ”Individual morphing”(</a:t>
            </a:r>
            <a:r>
              <a:rPr lang="en-US" dirty="0" err="1"/>
              <a:t>katso</a:t>
            </a:r>
            <a:r>
              <a:rPr lang="en-US" dirty="0"/>
              <a:t> </a:t>
            </a:r>
            <a:r>
              <a:rPr lang="en-US" dirty="0" err="1"/>
              <a:t>nuoli</a:t>
            </a:r>
            <a:r>
              <a:rPr lang="en-US" dirty="0"/>
              <a:t>).  </a:t>
            </a:r>
            <a:r>
              <a:rPr lang="en-US" dirty="0" err="1"/>
              <a:t>Muokkaa</a:t>
            </a:r>
            <a:r>
              <a:rPr lang="en-US" dirty="0"/>
              <a:t> </a:t>
            </a:r>
            <a:r>
              <a:rPr lang="en-US" dirty="0" err="1"/>
              <a:t>hammasta</a:t>
            </a:r>
            <a:r>
              <a:rPr lang="en-US" dirty="0"/>
              <a:t>. </a:t>
            </a:r>
            <a:r>
              <a:rPr lang="en-US" dirty="0" err="1"/>
              <a:t>Muokkaa</a:t>
            </a:r>
            <a:r>
              <a:rPr lang="en-US" dirty="0"/>
              <a:t> </a:t>
            </a:r>
            <a:r>
              <a:rPr lang="en-US" dirty="0" err="1"/>
              <a:t>kuspeja</a:t>
            </a:r>
            <a:r>
              <a:rPr lang="en-US" dirty="0"/>
              <a:t>, </a:t>
            </a:r>
            <a:r>
              <a:rPr lang="en-US" dirty="0" err="1"/>
              <a:t>jotta</a:t>
            </a:r>
            <a:r>
              <a:rPr lang="en-US" dirty="0"/>
              <a:t> </a:t>
            </a:r>
            <a:r>
              <a:rPr lang="en-US" dirty="0" err="1"/>
              <a:t>hammas</a:t>
            </a:r>
            <a:r>
              <a:rPr lang="en-US" dirty="0"/>
              <a:t> on </a:t>
            </a:r>
            <a:r>
              <a:rPr lang="en-US" dirty="0" err="1"/>
              <a:t>hammaskaaren</a:t>
            </a:r>
            <a:r>
              <a:rPr lang="en-US" dirty="0"/>
              <a:t> </a:t>
            </a:r>
            <a:r>
              <a:rPr lang="en-US" dirty="0" err="1"/>
              <a:t>mukainen</a:t>
            </a:r>
            <a:r>
              <a:rPr lang="en-US" dirty="0"/>
              <a:t>. Tartu </a:t>
            </a:r>
            <a:r>
              <a:rPr lang="en-US" dirty="0" err="1"/>
              <a:t>hiirellä</a:t>
            </a:r>
            <a:r>
              <a:rPr lang="en-US" dirty="0"/>
              <a:t> </a:t>
            </a:r>
            <a:r>
              <a:rPr lang="en-US" dirty="0" err="1"/>
              <a:t>palloon</a:t>
            </a:r>
            <a:r>
              <a:rPr lang="en-US" dirty="0"/>
              <a:t> tai </a:t>
            </a:r>
            <a:r>
              <a:rPr lang="en-US" dirty="0" err="1"/>
              <a:t>hampaaseen</a:t>
            </a:r>
            <a:r>
              <a:rPr lang="en-US" dirty="0"/>
              <a:t>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1195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311900"/>
          </a:xfrm>
        </p:spPr>
      </p:pic>
      <p:sp>
        <p:nvSpPr>
          <p:cNvPr id="5" name="TextBox 4"/>
          <p:cNvSpPr txBox="1"/>
          <p:nvPr/>
        </p:nvSpPr>
        <p:spPr>
          <a:xfrm>
            <a:off x="0" y="6311901"/>
            <a:ext cx="208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kuspeja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8878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307015"/>
          </a:xfrm>
        </p:spPr>
      </p:pic>
      <p:sp>
        <p:nvSpPr>
          <p:cNvPr id="5" name="TextBox 4"/>
          <p:cNvSpPr txBox="1"/>
          <p:nvPr/>
        </p:nvSpPr>
        <p:spPr>
          <a:xfrm>
            <a:off x="0" y="6307014"/>
            <a:ext cx="2919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Muokkaa hammasta.</a:t>
            </a:r>
          </a:p>
        </p:txBody>
      </p:sp>
    </p:spTree>
    <p:extLst>
      <p:ext uri="{BB962C8B-B14F-4D97-AF65-F5344CB8AC3E}">
        <p14:creationId xmlns:p14="http://schemas.microsoft.com/office/powerpoint/2010/main" val="1982995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292850"/>
          </a:xfrm>
        </p:spPr>
      </p:pic>
      <p:sp>
        <p:nvSpPr>
          <p:cNvPr id="6" name="TextBox 5"/>
          <p:cNvSpPr txBox="1"/>
          <p:nvPr/>
        </p:nvSpPr>
        <p:spPr>
          <a:xfrm>
            <a:off x="-1" y="6292850"/>
            <a:ext cx="12109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Paina ”Single tooth tools” </a:t>
            </a:r>
            <a:r>
              <a:rPr lang="en-US" dirty="0" err="1"/>
              <a:t>riviltä</a:t>
            </a:r>
            <a:r>
              <a:rPr lang="en-US" dirty="0"/>
              <a:t> ”Add/Remove/Smooth”(</a:t>
            </a:r>
            <a:r>
              <a:rPr lang="en-US" dirty="0" err="1"/>
              <a:t>katso</a:t>
            </a:r>
            <a:r>
              <a:rPr lang="en-US" dirty="0"/>
              <a:t> </a:t>
            </a:r>
            <a:r>
              <a:rPr lang="en-US" dirty="0" err="1"/>
              <a:t>nuoli</a:t>
            </a:r>
            <a:r>
              <a:rPr lang="en-US" dirty="0"/>
              <a:t>). </a:t>
            </a:r>
            <a:r>
              <a:rPr lang="fi-FI" dirty="0"/>
              <a:t>Tasoita hammasta, jotta sitä on helpompi jyrsiä. Huolehdi, että hampaassa on tarpeeksi materiaalia ja se on hyvässä purennassa (katso oikealta ylhäältä).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01" y="3505624"/>
            <a:ext cx="1219306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94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292850"/>
          </a:xfrm>
        </p:spPr>
      </p:pic>
      <p:sp>
        <p:nvSpPr>
          <p:cNvPr id="6" name="TextBox 5"/>
          <p:cNvSpPr txBox="1"/>
          <p:nvPr/>
        </p:nvSpPr>
        <p:spPr>
          <a:xfrm>
            <a:off x="-1" y="6292850"/>
            <a:ext cx="12109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</a:rPr>
              <a:t>Punainen</a:t>
            </a:r>
            <a:r>
              <a:rPr lang="en-US" dirty="0">
                <a:solidFill>
                  <a:prstClr val="black"/>
                </a:solidFill>
              </a:rPr>
              <a:t> plus-</a:t>
            </a:r>
            <a:r>
              <a:rPr lang="en-US" dirty="0" err="1">
                <a:solidFill>
                  <a:prstClr val="black"/>
                </a:solidFill>
              </a:rPr>
              <a:t>ikoni</a:t>
            </a:r>
            <a:r>
              <a:rPr lang="en-US" dirty="0">
                <a:solidFill>
                  <a:prstClr val="black"/>
                </a:solidFill>
              </a:rPr>
              <a:t> = </a:t>
            </a:r>
            <a:r>
              <a:rPr lang="en-US" dirty="0" err="1">
                <a:solidFill>
                  <a:prstClr val="black"/>
                </a:solidFill>
              </a:rPr>
              <a:t>lisää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materiaalia</a:t>
            </a:r>
            <a:r>
              <a:rPr lang="en-US" dirty="0">
                <a:solidFill>
                  <a:prstClr val="black"/>
                </a:solidFill>
              </a:rPr>
              <a:t>, </a:t>
            </a:r>
            <a:r>
              <a:rPr lang="en-US" dirty="0" err="1">
                <a:solidFill>
                  <a:prstClr val="black"/>
                </a:solidFill>
              </a:rPr>
              <a:t>sininen</a:t>
            </a:r>
            <a:r>
              <a:rPr lang="en-US" dirty="0">
                <a:solidFill>
                  <a:prstClr val="black"/>
                </a:solidFill>
              </a:rPr>
              <a:t> minus-</a:t>
            </a:r>
            <a:r>
              <a:rPr lang="en-US" dirty="0" err="1">
                <a:solidFill>
                  <a:prstClr val="black"/>
                </a:solidFill>
              </a:rPr>
              <a:t>ikoni</a:t>
            </a:r>
            <a:r>
              <a:rPr lang="en-US" dirty="0">
                <a:solidFill>
                  <a:prstClr val="black"/>
                </a:solidFill>
              </a:rPr>
              <a:t> = </a:t>
            </a:r>
            <a:r>
              <a:rPr lang="en-US" dirty="0" err="1">
                <a:solidFill>
                  <a:prstClr val="black"/>
                </a:solidFill>
              </a:rPr>
              <a:t>poista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materiaalia</a:t>
            </a:r>
            <a:r>
              <a:rPr lang="en-US" dirty="0">
                <a:solidFill>
                  <a:prstClr val="black"/>
                </a:solidFill>
              </a:rPr>
              <a:t>, </a:t>
            </a:r>
            <a:r>
              <a:rPr lang="en-US" dirty="0" err="1">
                <a:solidFill>
                  <a:prstClr val="black"/>
                </a:solidFill>
              </a:rPr>
              <a:t>vihreä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pisara</a:t>
            </a:r>
            <a:r>
              <a:rPr lang="en-US" dirty="0">
                <a:solidFill>
                  <a:prstClr val="black"/>
                </a:solidFill>
              </a:rPr>
              <a:t> = </a:t>
            </a:r>
            <a:r>
              <a:rPr lang="en-US" dirty="0" err="1">
                <a:solidFill>
                  <a:prstClr val="black"/>
                </a:solidFill>
              </a:rPr>
              <a:t>tasoita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materiaalia</a:t>
            </a:r>
            <a:r>
              <a:rPr lang="en-US" dirty="0">
                <a:solidFill>
                  <a:prstClr val="black"/>
                </a:solidFill>
              </a:rPr>
              <a:t>. Radius = </a:t>
            </a:r>
            <a:r>
              <a:rPr lang="en-US" dirty="0" err="1">
                <a:solidFill>
                  <a:prstClr val="black"/>
                </a:solidFill>
              </a:rPr>
              <a:t>määrittele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alueen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koko</a:t>
            </a:r>
            <a:r>
              <a:rPr lang="en-US" dirty="0">
                <a:solidFill>
                  <a:prstClr val="black"/>
                </a:solidFill>
              </a:rPr>
              <a:t>. Level = </a:t>
            </a:r>
            <a:r>
              <a:rPr lang="en-US" dirty="0" err="1">
                <a:solidFill>
                  <a:prstClr val="black"/>
                </a:solidFill>
              </a:rPr>
              <a:t>kuinka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voimakkaasti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muokataan</a:t>
            </a:r>
            <a:r>
              <a:rPr lang="en-US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327769">
            <a:off x="1531555" y="4167207"/>
            <a:ext cx="1188729" cy="10163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4766" y="4349262"/>
            <a:ext cx="1562307" cy="10921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949008">
            <a:off x="2470631" y="3373345"/>
            <a:ext cx="3396344" cy="216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984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"/>
            <a:ext cx="12192001" cy="6318739"/>
          </a:xfrm>
        </p:spPr>
      </p:pic>
      <p:sp>
        <p:nvSpPr>
          <p:cNvPr id="5" name="TextBox 4"/>
          <p:cNvSpPr txBox="1"/>
          <p:nvPr/>
        </p:nvSpPr>
        <p:spPr>
          <a:xfrm>
            <a:off x="0" y="6318737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Paina ”Connection to </a:t>
            </a:r>
            <a:r>
              <a:rPr lang="fi-FI" dirty="0" err="1"/>
              <a:t>margin</a:t>
            </a:r>
            <a:r>
              <a:rPr lang="fi-FI" dirty="0"/>
              <a:t> line”. Paina </a:t>
            </a:r>
            <a:r>
              <a:rPr lang="fi-FI" dirty="0" err="1"/>
              <a:t>Apply</a:t>
            </a:r>
            <a:r>
              <a:rPr lang="fi-FI" dirty="0"/>
              <a:t>-näppäintä.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34409" y="2837407"/>
            <a:ext cx="1219306" cy="10425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123825">
            <a:off x="1645352" y="4683423"/>
            <a:ext cx="1042506" cy="12193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920769">
            <a:off x="7838702" y="4981038"/>
            <a:ext cx="1042506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269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307016"/>
          </a:xfrm>
        </p:spPr>
      </p:pic>
      <p:sp>
        <p:nvSpPr>
          <p:cNvPr id="6" name="TextBox 5"/>
          <p:cNvSpPr txBox="1"/>
          <p:nvPr/>
        </p:nvSpPr>
        <p:spPr>
          <a:xfrm>
            <a:off x="0" y="6307015"/>
            <a:ext cx="8886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Materiaalia tulee marginaaliviivaan asti.</a:t>
            </a:r>
          </a:p>
        </p:txBody>
      </p:sp>
    </p:spTree>
    <p:extLst>
      <p:ext uri="{BB962C8B-B14F-4D97-AF65-F5344CB8AC3E}">
        <p14:creationId xmlns:p14="http://schemas.microsoft.com/office/powerpoint/2010/main" val="9663234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318739"/>
          </a:xfrm>
        </p:spPr>
      </p:pic>
      <p:sp>
        <p:nvSpPr>
          <p:cNvPr id="6" name="TextBox 5"/>
          <p:cNvSpPr txBox="1"/>
          <p:nvPr/>
        </p:nvSpPr>
        <p:spPr>
          <a:xfrm>
            <a:off x="-1" y="6260122"/>
            <a:ext cx="12098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Oikealla yläkulmassa olevilla painikkeilla voit saada erilaisen näkymän mallista. ”</a:t>
            </a:r>
            <a:r>
              <a:rPr lang="fi-FI" dirty="0" err="1"/>
              <a:t>Preparation</a:t>
            </a:r>
            <a:r>
              <a:rPr lang="fi-FI" dirty="0"/>
              <a:t>” -työkalu (1): voit säätää työmallin läpinäkyvyyttä. Näitä painikkeita selvitetään seuraavissa kuvissa.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766718">
            <a:off x="9783330" y="-188147"/>
            <a:ext cx="1042506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0151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330463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1989" y="-218352"/>
            <a:ext cx="1542422" cy="15972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6330462"/>
            <a:ext cx="11969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”</a:t>
            </a:r>
            <a:r>
              <a:rPr lang="fi-FI" dirty="0" err="1"/>
              <a:t>Antagonist</a:t>
            </a:r>
            <a:r>
              <a:rPr lang="fi-FI" dirty="0"/>
              <a:t>” -työkalu (2): saat näkyviin vastapurennan. </a:t>
            </a:r>
          </a:p>
        </p:txBody>
      </p:sp>
    </p:spTree>
    <p:extLst>
      <p:ext uri="{BB962C8B-B14F-4D97-AF65-F5344CB8AC3E}">
        <p14:creationId xmlns:p14="http://schemas.microsoft.com/office/powerpoint/2010/main" val="12746134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283569"/>
          </a:xfrm>
        </p:spPr>
      </p:pic>
      <p:sp>
        <p:nvSpPr>
          <p:cNvPr id="5" name="TextBox 4"/>
          <p:cNvSpPr txBox="1"/>
          <p:nvPr/>
        </p:nvSpPr>
        <p:spPr>
          <a:xfrm>
            <a:off x="0" y="6283568"/>
            <a:ext cx="11383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”Active </a:t>
            </a:r>
            <a:r>
              <a:rPr lang="fi-FI" dirty="0" err="1"/>
              <a:t>item</a:t>
            </a:r>
            <a:r>
              <a:rPr lang="fi-FI" dirty="0"/>
              <a:t>” -työkalu (3): voit säätää kruunun läpinäkyvyyttä.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881" y="-89399"/>
            <a:ext cx="154242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3081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3785"/>
            <a:ext cx="12192000" cy="6400800"/>
          </a:xfrm>
        </p:spPr>
      </p:pic>
      <p:sp>
        <p:nvSpPr>
          <p:cNvPr id="5" name="TextBox 4"/>
          <p:cNvSpPr txBox="1"/>
          <p:nvPr/>
        </p:nvSpPr>
        <p:spPr>
          <a:xfrm>
            <a:off x="0" y="6307015"/>
            <a:ext cx="11816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”</a:t>
            </a:r>
            <a:r>
              <a:rPr lang="fi-FI" dirty="0" err="1"/>
              <a:t>Cut</a:t>
            </a:r>
            <a:r>
              <a:rPr lang="fi-FI" dirty="0"/>
              <a:t> </a:t>
            </a:r>
            <a:r>
              <a:rPr lang="fi-FI" dirty="0" err="1"/>
              <a:t>neighbors</a:t>
            </a:r>
            <a:r>
              <a:rPr lang="fi-FI" dirty="0"/>
              <a:t>” -työkalu (4): saat läpileikkausnäkymän työmallista.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5435" y="0"/>
            <a:ext cx="154242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393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2186"/>
          </a:xfrm>
        </p:spPr>
      </p:pic>
      <p:sp>
        <p:nvSpPr>
          <p:cNvPr id="5" name="TextBox 4"/>
          <p:cNvSpPr txBox="1"/>
          <p:nvPr/>
        </p:nvSpPr>
        <p:spPr>
          <a:xfrm>
            <a:off x="0" y="6342185"/>
            <a:ext cx="11957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”</a:t>
            </a:r>
            <a:r>
              <a:rPr lang="fi-FI" dirty="0" err="1"/>
              <a:t>Minimum</a:t>
            </a:r>
            <a:r>
              <a:rPr lang="fi-FI" dirty="0"/>
              <a:t> </a:t>
            </a:r>
            <a:r>
              <a:rPr lang="fi-FI" dirty="0" err="1"/>
              <a:t>thickness</a:t>
            </a:r>
            <a:r>
              <a:rPr lang="fi-FI" dirty="0"/>
              <a:t>” -työkalu (5): näyttää materiaalin minimipaksuudet punaisella, jotka korjataan seuraavassa kuvassa.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5435" y="285740"/>
            <a:ext cx="154242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8933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295292"/>
          </a:xfrm>
        </p:spPr>
      </p:pic>
      <p:sp>
        <p:nvSpPr>
          <p:cNvPr id="5" name="TextBox 4"/>
          <p:cNvSpPr txBox="1"/>
          <p:nvPr/>
        </p:nvSpPr>
        <p:spPr>
          <a:xfrm>
            <a:off x="-1" y="6295292"/>
            <a:ext cx="12051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Korjaus ”</a:t>
            </a:r>
            <a:r>
              <a:rPr lang="fi-FI" dirty="0" err="1"/>
              <a:t>Minimum</a:t>
            </a:r>
            <a:r>
              <a:rPr lang="fi-FI" dirty="0"/>
              <a:t> </a:t>
            </a:r>
            <a:r>
              <a:rPr lang="fi-FI" dirty="0" err="1"/>
              <a:t>thickness</a:t>
            </a:r>
            <a:r>
              <a:rPr lang="fi-FI" dirty="0"/>
              <a:t>”: ”</a:t>
            </a:r>
            <a:r>
              <a:rPr lang="fi-FI" dirty="0" err="1"/>
              <a:t>Add</a:t>
            </a:r>
            <a:r>
              <a:rPr lang="fi-FI" dirty="0"/>
              <a:t>/</a:t>
            </a:r>
            <a:r>
              <a:rPr lang="fi-FI" dirty="0" err="1"/>
              <a:t>Remove</a:t>
            </a:r>
            <a:r>
              <a:rPr lang="fi-FI" dirty="0"/>
              <a:t>/</a:t>
            </a:r>
            <a:r>
              <a:rPr lang="fi-FI" dirty="0" err="1"/>
              <a:t>Smooth</a:t>
            </a:r>
            <a:r>
              <a:rPr lang="fi-FI" dirty="0"/>
              <a:t>” -työkalulla ”</a:t>
            </a:r>
            <a:r>
              <a:rPr lang="fi-FI" dirty="0" err="1"/>
              <a:t>Add</a:t>
            </a:r>
            <a:r>
              <a:rPr lang="fi-FI" dirty="0"/>
              <a:t>” lisätään materiaalia punaisiin kohtiin ja ”</a:t>
            </a:r>
            <a:r>
              <a:rPr lang="fi-FI" dirty="0" err="1"/>
              <a:t>Smooth</a:t>
            </a:r>
            <a:r>
              <a:rPr lang="fi-FI" dirty="0"/>
              <a:t>” tasoitetaan kohdat.</a:t>
            </a:r>
          </a:p>
        </p:txBody>
      </p:sp>
    </p:spTree>
    <p:extLst>
      <p:ext uri="{BB962C8B-B14F-4D97-AF65-F5344CB8AC3E}">
        <p14:creationId xmlns:p14="http://schemas.microsoft.com/office/powerpoint/2010/main" val="13141293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07015"/>
          </a:xfrm>
        </p:spPr>
      </p:pic>
      <p:sp>
        <p:nvSpPr>
          <p:cNvPr id="5" name="TextBox 4"/>
          <p:cNvSpPr txBox="1"/>
          <p:nvPr/>
        </p:nvSpPr>
        <p:spPr>
          <a:xfrm>
            <a:off x="0" y="6307014"/>
            <a:ext cx="6088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err="1"/>
              <a:t>Die</a:t>
            </a:r>
            <a:r>
              <a:rPr lang="fi-FI" dirty="0"/>
              <a:t> </a:t>
            </a:r>
            <a:r>
              <a:rPr lang="fi-FI" dirty="0" err="1"/>
              <a:t>interface</a:t>
            </a:r>
            <a:r>
              <a:rPr lang="fi-FI" dirty="0"/>
              <a:t> -työkalu (6): näet pilarin ja kruunun väliseen tilan.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5435" y="449863"/>
            <a:ext cx="154242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5928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295292"/>
          </a:xfrm>
        </p:spPr>
      </p:pic>
      <p:sp>
        <p:nvSpPr>
          <p:cNvPr id="5" name="TextBox 4"/>
          <p:cNvSpPr txBox="1"/>
          <p:nvPr/>
        </p:nvSpPr>
        <p:spPr>
          <a:xfrm>
            <a:off x="0" y="6295292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err="1"/>
              <a:t>Collision</a:t>
            </a:r>
            <a:r>
              <a:rPr lang="fi-FI" dirty="0"/>
              <a:t> </a:t>
            </a:r>
            <a:r>
              <a:rPr lang="fi-FI" dirty="0" err="1"/>
              <a:t>lines</a:t>
            </a:r>
            <a:r>
              <a:rPr lang="fi-FI" dirty="0"/>
              <a:t> -työkalu (7): näet marginaaliviivojen puutteet.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7159" y="625708"/>
            <a:ext cx="154242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1440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295292"/>
          </a:xfrm>
        </p:spPr>
      </p:pic>
      <p:sp>
        <p:nvSpPr>
          <p:cNvPr id="5" name="TextBox 4"/>
          <p:cNvSpPr txBox="1"/>
          <p:nvPr/>
        </p:nvSpPr>
        <p:spPr>
          <a:xfrm>
            <a:off x="0" y="6295292"/>
            <a:ext cx="12297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Korjaus: ”Connection to </a:t>
            </a:r>
            <a:r>
              <a:rPr lang="fi-FI" dirty="0" err="1"/>
              <a:t>margin</a:t>
            </a:r>
            <a:r>
              <a:rPr lang="fi-FI" dirty="0"/>
              <a:t> line” ja ”</a:t>
            </a:r>
            <a:r>
              <a:rPr lang="fi-FI" dirty="0" err="1"/>
              <a:t>Apply</a:t>
            </a:r>
            <a:r>
              <a:rPr lang="fi-FI" dirty="0"/>
              <a:t>”.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122717">
            <a:off x="627608" y="3574961"/>
            <a:ext cx="1042506" cy="12193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58294">
            <a:off x="1566939" y="4789099"/>
            <a:ext cx="766443" cy="89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8004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07015"/>
          </a:xfrm>
        </p:spPr>
      </p:pic>
      <p:sp>
        <p:nvSpPr>
          <p:cNvPr id="5" name="TextBox 4"/>
          <p:cNvSpPr txBox="1"/>
          <p:nvPr/>
        </p:nvSpPr>
        <p:spPr>
          <a:xfrm>
            <a:off x="0" y="6307014"/>
            <a:ext cx="4091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err="1"/>
              <a:t>Tickness</a:t>
            </a:r>
            <a:r>
              <a:rPr lang="fi-FI" dirty="0"/>
              <a:t> </a:t>
            </a:r>
            <a:r>
              <a:rPr lang="fi-FI" dirty="0" err="1"/>
              <a:t>map</a:t>
            </a:r>
            <a:r>
              <a:rPr lang="fi-FI" dirty="0"/>
              <a:t> -työkalu (8): paksuuskartta.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0604" y="754662"/>
            <a:ext cx="154242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067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07015"/>
          </a:xfrm>
        </p:spPr>
      </p:pic>
      <p:sp>
        <p:nvSpPr>
          <p:cNvPr id="5" name="TextBox 4"/>
          <p:cNvSpPr txBox="1"/>
          <p:nvPr/>
        </p:nvSpPr>
        <p:spPr>
          <a:xfrm>
            <a:off x="0" y="6307013"/>
            <a:ext cx="120441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”</a:t>
            </a:r>
            <a:r>
              <a:rPr lang="fi-FI" dirty="0" err="1"/>
              <a:t>Distance</a:t>
            </a:r>
            <a:r>
              <a:rPr lang="fi-FI" dirty="0"/>
              <a:t> </a:t>
            </a:r>
            <a:r>
              <a:rPr lang="fi-FI" dirty="0" err="1"/>
              <a:t>map</a:t>
            </a:r>
            <a:r>
              <a:rPr lang="fi-FI" dirty="0"/>
              <a:t>” -työkalu (9): näet ylipurennan ja hammasvälien kosketusetäisyyden. Vihreä, keltainen ja oranssi: etäisyys hyvä. </a:t>
            </a:r>
          </a:p>
          <a:p>
            <a:r>
              <a:rPr lang="fi-FI" dirty="0"/>
              <a:t>Punainen on liikaa.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881" y="918785"/>
            <a:ext cx="154242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9535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07015"/>
          </a:xfrm>
        </p:spPr>
      </p:pic>
      <p:sp>
        <p:nvSpPr>
          <p:cNvPr id="5" name="TextBox 4"/>
          <p:cNvSpPr txBox="1"/>
          <p:nvPr/>
        </p:nvSpPr>
        <p:spPr>
          <a:xfrm>
            <a:off x="-1" y="6307014"/>
            <a:ext cx="5811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/>
              <a:t>Purenta </a:t>
            </a:r>
            <a:r>
              <a:rPr lang="fi-FI" dirty="0"/>
              <a:t>voisi olla lähempänä vastapurentaa.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8030" y="945934"/>
            <a:ext cx="154242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1755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295292"/>
          </a:xfrm>
        </p:spPr>
      </p:pic>
      <p:sp>
        <p:nvSpPr>
          <p:cNvPr id="5" name="TextBox 4"/>
          <p:cNvSpPr txBox="1"/>
          <p:nvPr/>
        </p:nvSpPr>
        <p:spPr>
          <a:xfrm>
            <a:off x="-1" y="6295292"/>
            <a:ext cx="10456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Valmis hammas.</a:t>
            </a:r>
          </a:p>
        </p:txBody>
      </p:sp>
    </p:spTree>
    <p:extLst>
      <p:ext uri="{BB962C8B-B14F-4D97-AF65-F5344CB8AC3E}">
        <p14:creationId xmlns:p14="http://schemas.microsoft.com/office/powerpoint/2010/main" val="18293299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Käyttöopas on osa toiminnallista opinnäytetyötä: </a:t>
            </a:r>
          </a:p>
          <a:p>
            <a:pPr marL="0" indent="0">
              <a:buNone/>
            </a:pPr>
            <a:r>
              <a:rPr lang="fi-FI" dirty="0"/>
              <a:t>Käyttöohjeet skannaukseen ja kruunujen suunnitteluun </a:t>
            </a:r>
          </a:p>
          <a:p>
            <a:pPr marL="0" indent="0">
              <a:buNone/>
            </a:pPr>
            <a:r>
              <a:rPr lang="fi-FI"/>
              <a:t>CAD/CAM –laitteistolla</a:t>
            </a:r>
            <a:endParaRPr lang="fi-FI" dirty="0"/>
          </a:p>
          <a:p>
            <a:r>
              <a:rPr lang="fi-FI" dirty="0"/>
              <a:t>Tekijä: Kalle Lindholm (hammastekniikka)</a:t>
            </a:r>
          </a:p>
          <a:p>
            <a:r>
              <a:rPr lang="fi-FI" dirty="0"/>
              <a:t>Koko opinnäytetyö ja lähteet saatavilla: http://www.theseus.fi/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80947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1716</TotalTime>
  <Words>559</Words>
  <Application>Microsoft Office PowerPoint</Application>
  <PresentationFormat>Laajakuva</PresentationFormat>
  <Paragraphs>52</Paragraphs>
  <Slides>37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KÄYTTÖOHJE KRUUNUJEN  SUUNNITTELUUN  3SHAPE-OHJELMALLA  Kalle Lindholm kevät 2018 </vt:lpstr>
      <vt:lpstr>Yleisiä asioita: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>Turun ammattikorkeakoulu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Kalle L</dc:creator>
  <cp:lastModifiedBy>Kalle L</cp:lastModifiedBy>
  <cp:revision>46</cp:revision>
  <cp:lastPrinted>2018-05-20T07:36:27Z</cp:lastPrinted>
  <dcterms:created xsi:type="dcterms:W3CDTF">2018-05-09T18:07:43Z</dcterms:created>
  <dcterms:modified xsi:type="dcterms:W3CDTF">2018-06-04T19:34:00Z</dcterms:modified>
</cp:coreProperties>
</file>