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99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0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108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s/slide106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10"/>
  </p:notesMasterIdLst>
  <p:sldIdLst>
    <p:sldId id="256" r:id="rId2"/>
    <p:sldId id="380" r:id="rId3"/>
    <p:sldId id="356" r:id="rId4"/>
    <p:sldId id="258" r:id="rId5"/>
    <p:sldId id="369" r:id="rId6"/>
    <p:sldId id="262" r:id="rId7"/>
    <p:sldId id="264" r:id="rId8"/>
    <p:sldId id="263" r:id="rId9"/>
    <p:sldId id="265" r:id="rId10"/>
    <p:sldId id="266" r:id="rId11"/>
    <p:sldId id="259" r:id="rId12"/>
    <p:sldId id="260" r:id="rId13"/>
    <p:sldId id="261" r:id="rId14"/>
    <p:sldId id="257" r:id="rId15"/>
    <p:sldId id="357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358" r:id="rId24"/>
    <p:sldId id="275" r:id="rId25"/>
    <p:sldId id="279" r:id="rId26"/>
    <p:sldId id="375" r:id="rId27"/>
    <p:sldId id="276" r:id="rId28"/>
    <p:sldId id="277" r:id="rId29"/>
    <p:sldId id="278" r:id="rId30"/>
    <p:sldId id="359" r:id="rId31"/>
    <p:sldId id="280" r:id="rId32"/>
    <p:sldId id="281" r:id="rId33"/>
    <p:sldId id="282" r:id="rId34"/>
    <p:sldId id="283" r:id="rId35"/>
    <p:sldId id="284" r:id="rId36"/>
    <p:sldId id="285" r:id="rId37"/>
    <p:sldId id="370" r:id="rId38"/>
    <p:sldId id="286" r:id="rId39"/>
    <p:sldId id="287" r:id="rId40"/>
    <p:sldId id="288" r:id="rId41"/>
    <p:sldId id="289" r:id="rId42"/>
    <p:sldId id="290" r:id="rId43"/>
    <p:sldId id="360" r:id="rId44"/>
    <p:sldId id="361" r:id="rId45"/>
    <p:sldId id="292" r:id="rId46"/>
    <p:sldId id="365" r:id="rId47"/>
    <p:sldId id="312" r:id="rId48"/>
    <p:sldId id="313" r:id="rId49"/>
    <p:sldId id="293" r:id="rId50"/>
    <p:sldId id="363" r:id="rId51"/>
    <p:sldId id="323" r:id="rId52"/>
    <p:sldId id="366" r:id="rId53"/>
    <p:sldId id="296" r:id="rId54"/>
    <p:sldId id="297" r:id="rId55"/>
    <p:sldId id="298" r:id="rId56"/>
    <p:sldId id="299" r:id="rId57"/>
    <p:sldId id="300" r:id="rId58"/>
    <p:sldId id="301" r:id="rId59"/>
    <p:sldId id="304" r:id="rId60"/>
    <p:sldId id="303" r:id="rId61"/>
    <p:sldId id="372" r:id="rId62"/>
    <p:sldId id="306" r:id="rId63"/>
    <p:sldId id="307" r:id="rId64"/>
    <p:sldId id="308" r:id="rId65"/>
    <p:sldId id="309" r:id="rId66"/>
    <p:sldId id="310" r:id="rId67"/>
    <p:sldId id="314" r:id="rId68"/>
    <p:sldId id="315" r:id="rId69"/>
    <p:sldId id="316" r:id="rId70"/>
    <p:sldId id="317" r:id="rId71"/>
    <p:sldId id="367" r:id="rId72"/>
    <p:sldId id="319" r:id="rId73"/>
    <p:sldId id="320" r:id="rId74"/>
    <p:sldId id="362" r:id="rId75"/>
    <p:sldId id="364" r:id="rId76"/>
    <p:sldId id="324" r:id="rId77"/>
    <p:sldId id="325" r:id="rId78"/>
    <p:sldId id="326" r:id="rId79"/>
    <p:sldId id="327" r:id="rId80"/>
    <p:sldId id="328" r:id="rId81"/>
    <p:sldId id="329" r:id="rId82"/>
    <p:sldId id="373" r:id="rId83"/>
    <p:sldId id="330" r:id="rId84"/>
    <p:sldId id="331" r:id="rId85"/>
    <p:sldId id="332" r:id="rId86"/>
    <p:sldId id="333" r:id="rId87"/>
    <p:sldId id="334" r:id="rId88"/>
    <p:sldId id="335" r:id="rId89"/>
    <p:sldId id="336" r:id="rId90"/>
    <p:sldId id="376" r:id="rId91"/>
    <p:sldId id="338" r:id="rId92"/>
    <p:sldId id="339" r:id="rId93"/>
    <p:sldId id="340" r:id="rId94"/>
    <p:sldId id="377" r:id="rId95"/>
    <p:sldId id="341" r:id="rId96"/>
    <p:sldId id="379" r:id="rId97"/>
    <p:sldId id="342" r:id="rId98"/>
    <p:sldId id="343" r:id="rId99"/>
    <p:sldId id="378" r:id="rId100"/>
    <p:sldId id="344" r:id="rId101"/>
    <p:sldId id="346" r:id="rId102"/>
    <p:sldId id="348" r:id="rId103"/>
    <p:sldId id="349" r:id="rId104"/>
    <p:sldId id="350" r:id="rId105"/>
    <p:sldId id="351" r:id="rId106"/>
    <p:sldId id="347" r:id="rId107"/>
    <p:sldId id="352" r:id="rId108"/>
    <p:sldId id="374" r:id="rId109"/>
  </p:sldIdLst>
  <p:sldSz cx="9144000" cy="6858000" type="screen4x3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10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BE0C46-7A1D-41CD-8261-D74B27877801}" type="datetimeFigureOut">
              <a:rPr lang="fi-FI" smtClean="0"/>
              <a:pPr/>
              <a:t>26.8.2010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2454FD-BE46-4805-B44F-7369A23F1098}" type="slidenum">
              <a:rPr lang="fi-FI" smtClean="0"/>
              <a:pPr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i-FI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fi-FI" smtClean="0"/>
              <a:t>&gt; järjestys?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i-FI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i-FI"/>
              <a:t>&gt; otsikko?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i-FI"/>
              <a:t>&gt; Yhdistäkää siis diasarjoja toisiinsa oikeisiin asiayhteyksiinsä!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i-FI"/>
              <a:t>&gt; fontit! &gt; yksi kokonaisuus hyvä!&gt; selkeä jaottelu diasarjoihin! Mitä eka vuonna, mitä sitten? Mikä valmistumisvaiheessa?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fi-FI" smtClean="0"/>
              <a:t>&gt; Mistä poistetaan?puhdas väline? &gt; miten imetään? 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4C518142-B545-4FAB-BD60-F135893ECFA3}" type="datetimeFigureOut">
              <a:rPr lang="fi-FI" smtClean="0"/>
              <a:pPr/>
              <a:t>26.8.2010</a:t>
            </a:fld>
            <a:endParaRPr lang="fi-FI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fi-FI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EAC284E7-3A07-4126-84C1-4DE0E40AA1B3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C518142-B545-4FAB-BD60-F135893ECFA3}" type="datetimeFigureOut">
              <a:rPr lang="fi-FI" smtClean="0"/>
              <a:pPr/>
              <a:t>26.8.2010</a:t>
            </a:fld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AC284E7-3A07-4126-84C1-4DE0E40AA1B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fi-FI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4C518142-B545-4FAB-BD60-F135893ECFA3}" type="datetimeFigureOut">
              <a:rPr lang="fi-FI" smtClean="0"/>
              <a:pPr/>
              <a:t>26.8.2010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fi-FI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EAC284E7-3A07-4126-84C1-4DE0E40AA1B3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18142-B545-4FAB-BD60-F135893ECFA3}" type="datetimeFigureOut">
              <a:rPr lang="fi-FI" smtClean="0"/>
              <a:pPr/>
              <a:t>26.8.2010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284E7-3A07-4126-84C1-4DE0E40AA1B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18142-B545-4FAB-BD60-F135893ECFA3}" type="datetimeFigureOut">
              <a:rPr lang="fi-FI" smtClean="0"/>
              <a:pPr/>
              <a:t>26.8.2010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284E7-3A07-4126-84C1-4DE0E40AA1B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C518142-B545-4FAB-BD60-F135893ECFA3}" type="datetimeFigureOut">
              <a:rPr lang="fi-FI" smtClean="0"/>
              <a:pPr/>
              <a:t>26.8.2010</a:t>
            </a:fld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AC284E7-3A07-4126-84C1-4DE0E40AA1B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fi-F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18142-B545-4FAB-BD60-F135893ECFA3}" type="datetimeFigureOut">
              <a:rPr lang="fi-FI" smtClean="0"/>
              <a:pPr/>
              <a:t>26.8.2010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284E7-3A07-4126-84C1-4DE0E40AA1B3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C518142-B545-4FAB-BD60-F135893ECFA3}" type="datetimeFigureOut">
              <a:rPr lang="fi-FI" smtClean="0"/>
              <a:pPr/>
              <a:t>26.8.2010</a:t>
            </a:fld>
            <a:endParaRPr lang="fi-FI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AC284E7-3A07-4126-84C1-4DE0E40AA1B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fi-FI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C518142-B545-4FAB-BD60-F135893ECFA3}" type="datetimeFigureOut">
              <a:rPr lang="fi-FI" smtClean="0"/>
              <a:pPr/>
              <a:t>26.8.2010</a:t>
            </a:fld>
            <a:endParaRPr lang="fi-FI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AC284E7-3A07-4126-84C1-4DE0E40AA1B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fi-FI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18142-B545-4FAB-BD60-F135893ECFA3}" type="datetimeFigureOut">
              <a:rPr lang="fi-FI" smtClean="0"/>
              <a:pPr/>
              <a:t>26.8.2010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284E7-3A07-4126-84C1-4DE0E40AA1B3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18142-B545-4FAB-BD60-F135893ECFA3}" type="datetimeFigureOut">
              <a:rPr lang="fi-FI" smtClean="0"/>
              <a:pPr/>
              <a:t>26.8.2010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284E7-3A07-4126-84C1-4DE0E40AA1B3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4C518142-B545-4FAB-BD60-F135893ECFA3}" type="datetimeFigureOut">
              <a:rPr lang="fi-FI" smtClean="0"/>
              <a:pPr/>
              <a:t>26.8.2010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fi-FI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AC284E7-3A07-4126-84C1-4DE0E40AA1B3}" type="slidenum">
              <a:rPr lang="fi-FI" smtClean="0"/>
              <a:pPr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5984" y="2071678"/>
            <a:ext cx="6172200" cy="1894362"/>
          </a:xfrm>
        </p:spPr>
        <p:txBody>
          <a:bodyPr>
            <a:normAutofit fontScale="90000"/>
          </a:bodyPr>
          <a:lstStyle/>
          <a:p>
            <a:r>
              <a:rPr lang="fi-FI" dirty="0" smtClean="0"/>
              <a:t>ASTMA- JA KEUHKOAHTAUMATAUTIA SAIRASTAVAN POTILAAN HENGITYKSEN AUTTAMISMENETELMIÄ</a:t>
            </a:r>
            <a:endParaRPr lang="fi-FI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5984" y="4500570"/>
            <a:ext cx="6400800" cy="1752600"/>
          </a:xfrm>
        </p:spPr>
        <p:txBody>
          <a:bodyPr/>
          <a:lstStyle/>
          <a:p>
            <a:r>
              <a:rPr lang="fi-FI" dirty="0" smtClean="0"/>
              <a:t>Mirja Heikkinen, Laura Lindroos ja Riikka Sotaniemi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SISÄLLYSLUETTELO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i-FI" dirty="0" smtClean="0"/>
              <a:t>HENGITYS</a:t>
            </a:r>
          </a:p>
          <a:p>
            <a:r>
              <a:rPr lang="fi-FI" dirty="0" smtClean="0"/>
              <a:t>ASTMA HENGITYSSAIRAUTENA</a:t>
            </a:r>
          </a:p>
          <a:p>
            <a:r>
              <a:rPr lang="fi-FI" dirty="0" smtClean="0"/>
              <a:t>KEUHKOAHTAUMATAUTI HENGITYSSAIRAUTENA</a:t>
            </a:r>
          </a:p>
          <a:p>
            <a:r>
              <a:rPr lang="fi-FI" dirty="0" smtClean="0"/>
              <a:t>KEUHKOJEN TOIMINTAKOKEET</a:t>
            </a:r>
          </a:p>
          <a:p>
            <a:r>
              <a:rPr lang="fi-FI" dirty="0" smtClean="0"/>
              <a:t>ASTMA JA KEUHKOAHTAUMATAUTIA SAIRASTAVAN POTILAAN HENGITYKSEN </a:t>
            </a:r>
            <a:r>
              <a:rPr lang="fi-FI" dirty="0" smtClean="0"/>
              <a:t>AUTTAMISMENETELMIÄ</a:t>
            </a:r>
          </a:p>
          <a:p>
            <a:r>
              <a:rPr lang="fi-FI" smtClean="0"/>
              <a:t>ASTMAA TAI KEUHKOAHTAUMATAUTIA SAIRASTAVAN POTILAAN LÄÄKEHOITO</a:t>
            </a:r>
            <a:endParaRPr lang="fi-FI" dirty="0" smtClean="0"/>
          </a:p>
          <a:p>
            <a:endParaRPr lang="fi-FI" dirty="0" smtClean="0"/>
          </a:p>
          <a:p>
            <a:endParaRPr lang="fi-FI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hengitys</a:t>
            </a:r>
            <a:endParaRPr lang="fi-FI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/>
          </p:cNvSpPr>
          <p:nvPr>
            <p:ph type="title"/>
          </p:nvPr>
        </p:nvSpPr>
        <p:spPr>
          <a:xfrm>
            <a:off x="914400" y="260350"/>
            <a:ext cx="8229600" cy="1143000"/>
          </a:xfrm>
        </p:spPr>
        <p:txBody>
          <a:bodyPr/>
          <a:lstStyle/>
          <a:p>
            <a:r>
              <a:rPr lang="fi-FI" smtClean="0"/>
              <a:t>Hengityselimet</a:t>
            </a:r>
          </a:p>
        </p:txBody>
      </p:sp>
      <p:sp>
        <p:nvSpPr>
          <p:cNvPr id="33795" name="Rectangle 3"/>
          <p:cNvSpPr>
            <a:spLocks noGrp="1"/>
          </p:cNvSpPr>
          <p:nvPr>
            <p:ph sz="quarter" idx="1"/>
          </p:nvPr>
        </p:nvSpPr>
        <p:spPr>
          <a:xfrm>
            <a:off x="857224" y="1714488"/>
            <a:ext cx="5483225" cy="4389437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fi-FI" sz="2800" dirty="0" smtClean="0"/>
              <a:t>Keuhkot </a:t>
            </a:r>
            <a:r>
              <a:rPr lang="fi-FI" sz="2800" i="1" dirty="0" smtClean="0"/>
              <a:t>(pulmones)</a:t>
            </a:r>
            <a:endParaRPr lang="fi-FI" sz="2800" dirty="0" smtClean="0"/>
          </a:p>
          <a:p>
            <a:pPr eaLnBrk="1" hangingPunct="1">
              <a:lnSpc>
                <a:spcPct val="80000"/>
              </a:lnSpc>
            </a:pPr>
            <a:r>
              <a:rPr lang="fi-FI" sz="2800" dirty="0" smtClean="0"/>
              <a:t>Ylähengitystiet </a:t>
            </a:r>
          </a:p>
          <a:p>
            <a:pPr lvl="1" eaLnBrk="1" hangingPunct="1">
              <a:lnSpc>
                <a:spcPct val="80000"/>
              </a:lnSpc>
            </a:pPr>
            <a:r>
              <a:rPr lang="fi-FI" dirty="0" smtClean="0"/>
              <a:t>Nenäontelo </a:t>
            </a:r>
            <a:r>
              <a:rPr lang="fi-FI" i="1" dirty="0" smtClean="0"/>
              <a:t>(vacum nasi)</a:t>
            </a:r>
            <a:r>
              <a:rPr lang="fi-FI" dirty="0" smtClean="0"/>
              <a:t>,</a:t>
            </a:r>
          </a:p>
          <a:p>
            <a:pPr lvl="1" eaLnBrk="1" hangingPunct="1">
              <a:lnSpc>
                <a:spcPct val="80000"/>
              </a:lnSpc>
            </a:pPr>
            <a:r>
              <a:rPr lang="fi-FI" dirty="0" smtClean="0"/>
              <a:t>nielu </a:t>
            </a:r>
            <a:r>
              <a:rPr lang="fi-FI" i="1" dirty="0" smtClean="0"/>
              <a:t>(pharynx)</a:t>
            </a:r>
            <a:r>
              <a:rPr lang="fi-FI" dirty="0" smtClean="0"/>
              <a:t>,</a:t>
            </a:r>
          </a:p>
          <a:p>
            <a:pPr lvl="1" eaLnBrk="1" hangingPunct="1">
              <a:lnSpc>
                <a:spcPct val="80000"/>
              </a:lnSpc>
            </a:pPr>
            <a:r>
              <a:rPr lang="fi-FI" dirty="0" smtClean="0"/>
              <a:t>kurkunpää </a:t>
            </a:r>
            <a:r>
              <a:rPr lang="fi-FI" i="1" dirty="0" smtClean="0"/>
              <a:t>(larynx)</a:t>
            </a:r>
            <a:endParaRPr lang="fi-FI" dirty="0" smtClean="0"/>
          </a:p>
          <a:p>
            <a:pPr eaLnBrk="1" hangingPunct="1">
              <a:lnSpc>
                <a:spcPct val="80000"/>
              </a:lnSpc>
            </a:pPr>
            <a:r>
              <a:rPr lang="fi-FI" sz="2800" dirty="0" smtClean="0"/>
              <a:t>Alahengitystiet </a:t>
            </a:r>
          </a:p>
          <a:p>
            <a:pPr lvl="1" eaLnBrk="1" hangingPunct="1">
              <a:lnSpc>
                <a:spcPct val="80000"/>
              </a:lnSpc>
            </a:pPr>
            <a:r>
              <a:rPr lang="fi-FI" dirty="0" smtClean="0"/>
              <a:t>Henkitorvi </a:t>
            </a:r>
            <a:r>
              <a:rPr lang="fi-FI" i="1" dirty="0" smtClean="0"/>
              <a:t>(trachea)</a:t>
            </a:r>
            <a:r>
              <a:rPr lang="fi-FI" dirty="0" smtClean="0"/>
              <a:t>, joka</a:t>
            </a:r>
          </a:p>
          <a:p>
            <a:pPr lvl="1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fi-FI" dirty="0" smtClean="0"/>
              <a:t>	haarautuu kahdeksi pääkeuhkoputkeksi </a:t>
            </a:r>
          </a:p>
          <a:p>
            <a:pPr lvl="1" eaLnBrk="1" hangingPunct="1">
              <a:lnSpc>
                <a:spcPct val="80000"/>
              </a:lnSpc>
            </a:pPr>
            <a:r>
              <a:rPr lang="fi-FI" dirty="0" smtClean="0"/>
              <a:t>Keuhkoputket </a:t>
            </a:r>
            <a:r>
              <a:rPr lang="fi-FI" i="1" dirty="0" smtClean="0"/>
              <a:t>(bronchus)</a:t>
            </a:r>
            <a:endParaRPr lang="fi-FI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831686" cy="4983480"/>
          </a:xfrm>
        </p:spPr>
        <p:txBody>
          <a:bodyPr>
            <a:normAutofit lnSpcReduction="10000"/>
          </a:bodyPr>
          <a:lstStyle/>
          <a:p>
            <a:r>
              <a:rPr lang="fi-FI" sz="2800" dirty="0" smtClean="0"/>
              <a:t>Kurkunpää (</a:t>
            </a:r>
            <a:r>
              <a:rPr lang="fi-FI" sz="2800" i="1" dirty="0" smtClean="0"/>
              <a:t>larynx</a:t>
            </a:r>
            <a:r>
              <a:rPr lang="fi-FI" sz="2800" dirty="0" smtClean="0"/>
              <a:t>)</a:t>
            </a:r>
          </a:p>
          <a:p>
            <a:endParaRPr lang="fi-FI" sz="2800" dirty="0" smtClean="0"/>
          </a:p>
          <a:p>
            <a:r>
              <a:rPr lang="fi-FI" sz="2800" dirty="0" smtClean="0"/>
              <a:t>Henkitorvi (</a:t>
            </a:r>
            <a:r>
              <a:rPr lang="fi-FI" sz="2800" i="1" dirty="0" smtClean="0"/>
              <a:t>trachea</a:t>
            </a:r>
            <a:r>
              <a:rPr lang="fi-FI" sz="2800" dirty="0" smtClean="0"/>
              <a:t>)</a:t>
            </a:r>
          </a:p>
          <a:p>
            <a:endParaRPr lang="fi-FI" sz="2800" dirty="0" smtClean="0"/>
          </a:p>
          <a:p>
            <a:endParaRPr lang="fi-FI" sz="2800" dirty="0" smtClean="0"/>
          </a:p>
          <a:p>
            <a:r>
              <a:rPr lang="fi-FI" sz="2800" dirty="0" smtClean="0"/>
              <a:t>Keuhko-putket (</a:t>
            </a:r>
            <a:r>
              <a:rPr lang="fi-FI" sz="2800" i="1" dirty="0" smtClean="0"/>
              <a:t>bronchus</a:t>
            </a:r>
            <a:r>
              <a:rPr lang="fi-FI" sz="2800" dirty="0" smtClean="0"/>
              <a:t>)</a:t>
            </a:r>
            <a:endParaRPr lang="fi-FI" sz="2800" dirty="0"/>
          </a:p>
        </p:txBody>
      </p:sp>
      <p:pic>
        <p:nvPicPr>
          <p:cNvPr id="5" name="Picture 2" descr="C:\Users\Laura\Pictures\opsu\Copy (1)keuhkoputki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779616" y="1175385"/>
            <a:ext cx="2689167" cy="452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Arrow Connector 6"/>
          <p:cNvCxnSpPr/>
          <p:nvPr/>
        </p:nvCxnSpPr>
        <p:spPr>
          <a:xfrm flipV="1">
            <a:off x="3500430" y="1071546"/>
            <a:ext cx="2643206" cy="64294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2857488" y="2357430"/>
            <a:ext cx="3857652" cy="28575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3357554" y="4357694"/>
            <a:ext cx="3214710" cy="7143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2786050" y="4429132"/>
            <a:ext cx="3071834" cy="21431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357166"/>
            <a:ext cx="8229600" cy="1143000"/>
          </a:xfrm>
        </p:spPr>
        <p:txBody>
          <a:bodyPr/>
          <a:lstStyle/>
          <a:p>
            <a:pPr eaLnBrk="1" hangingPunct="1"/>
            <a:r>
              <a:rPr lang="fi-FI" dirty="0" smtClean="0"/>
              <a:t>Keuhkot </a:t>
            </a:r>
          </a:p>
        </p:txBody>
      </p:sp>
      <p:sp>
        <p:nvSpPr>
          <p:cNvPr id="17410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fi-FI" smtClean="0"/>
              <a:t>2 kpl, rintakehän molemmin puolin</a:t>
            </a:r>
          </a:p>
          <a:p>
            <a:pPr lvl="1" eaLnBrk="1" hangingPunct="1">
              <a:lnSpc>
                <a:spcPct val="90000"/>
              </a:lnSpc>
            </a:pPr>
            <a:r>
              <a:rPr lang="fi-FI" smtClean="0"/>
              <a:t>Oikeassa 3 lohkoa (ylä-, keski ja alalohko – </a:t>
            </a:r>
            <a:r>
              <a:rPr lang="fi-FI" i="1" smtClean="0"/>
              <a:t>lobus superior, lobus medius, lobus inferior</a:t>
            </a:r>
            <a:r>
              <a:rPr lang="fi-FI" smtClean="0"/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fi-FI" smtClean="0"/>
              <a:t>Vasemmassa 2 lohkoa (ylä- ja alalohko)</a:t>
            </a:r>
          </a:p>
          <a:p>
            <a:pPr eaLnBrk="1" hangingPunct="1">
              <a:lnSpc>
                <a:spcPct val="90000"/>
              </a:lnSpc>
            </a:pPr>
            <a:r>
              <a:rPr lang="fi-FI" smtClean="0"/>
              <a:t>Ympärillä keuhkopussi </a:t>
            </a:r>
            <a:r>
              <a:rPr lang="fi-FI" i="1" smtClean="0"/>
              <a:t>(pleura)</a:t>
            </a:r>
            <a:endParaRPr lang="fi-FI" smtClean="0"/>
          </a:p>
          <a:p>
            <a:pPr lvl="1" eaLnBrk="1" hangingPunct="1">
              <a:lnSpc>
                <a:spcPct val="90000"/>
              </a:lnSpc>
            </a:pPr>
            <a:r>
              <a:rPr lang="fi-FI" smtClean="0"/>
              <a:t>Muodostuu kahdesta osasta (sisus- ja seinämyöteinen lehti - </a:t>
            </a:r>
            <a:r>
              <a:rPr lang="fi-FI" i="1" smtClean="0"/>
              <a:t>pleura visceralis </a:t>
            </a:r>
            <a:r>
              <a:rPr lang="fi-FI" smtClean="0"/>
              <a:t>ja</a:t>
            </a:r>
            <a:r>
              <a:rPr lang="fi-FI" i="1" smtClean="0"/>
              <a:t> pleura parietalis</a:t>
            </a:r>
            <a:r>
              <a:rPr lang="fi-FI" smtClean="0"/>
              <a:t>), joiden välissä </a:t>
            </a:r>
            <a:r>
              <a:rPr lang="fi-FI" b="1" smtClean="0"/>
              <a:t>pleuranestettä </a:t>
            </a:r>
            <a:r>
              <a:rPr lang="fi-FI" smtClean="0"/>
              <a:t>kitkan vähentämiseksi</a:t>
            </a:r>
          </a:p>
          <a:p>
            <a:pPr eaLnBrk="1" hangingPunct="1">
              <a:lnSpc>
                <a:spcPct val="90000"/>
              </a:lnSpc>
            </a:pPr>
            <a:r>
              <a:rPr lang="fi-FI" smtClean="0"/>
              <a:t>Keuhkoportin kautta pääkeuhkoputket ja verisuonet keuhkoihin</a:t>
            </a:r>
          </a:p>
          <a:p>
            <a:pPr eaLnBrk="1" hangingPunct="1">
              <a:lnSpc>
                <a:spcPct val="90000"/>
              </a:lnSpc>
            </a:pPr>
            <a:endParaRPr lang="fi-FI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/>
          </p:cNvSpPr>
          <p:nvPr>
            <p:ph type="title"/>
          </p:nvPr>
        </p:nvSpPr>
        <p:spPr>
          <a:xfrm>
            <a:off x="395288" y="6092825"/>
            <a:ext cx="8229600" cy="495300"/>
          </a:xfrm>
        </p:spPr>
        <p:txBody>
          <a:bodyPr/>
          <a:lstStyle/>
          <a:p>
            <a:pPr algn="ctr"/>
            <a:r>
              <a:rPr lang="fi-FI" sz="2400" smtClean="0"/>
              <a:t>Keuhkot</a:t>
            </a:r>
          </a:p>
        </p:txBody>
      </p:sp>
      <p:pic>
        <p:nvPicPr>
          <p:cNvPr id="32772" name="Picture 4" descr="Respiratory anatomy; drawing shows right lung with upper, middle, and lower lobes; left lung with upper and lower lobes; and the trachea, bronchi, lymph nodes, and diaphragm. Inset shows bronchioles, alveoli, artery, and vein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333375"/>
            <a:ext cx="7416800" cy="592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715250" cy="706437"/>
          </a:xfrm>
        </p:spPr>
        <p:txBody>
          <a:bodyPr/>
          <a:lstStyle/>
          <a:p>
            <a:pPr eaLnBrk="1" hangingPunct="1"/>
            <a:endParaRPr lang="fi-FI" sz="4000" smtClean="0"/>
          </a:p>
        </p:txBody>
      </p:sp>
      <p:sp>
        <p:nvSpPr>
          <p:cNvPr id="18434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268413"/>
            <a:ext cx="8229600" cy="4857750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endParaRPr lang="fi-FI" sz="2800" smtClean="0"/>
          </a:p>
          <a:p>
            <a:pPr eaLnBrk="1" hangingPunct="1"/>
            <a:r>
              <a:rPr lang="fi-FI" sz="2800" smtClean="0"/>
              <a:t>Pääkeuhkoputket haaroittuvat pienemmiksi,</a:t>
            </a:r>
          </a:p>
          <a:p>
            <a:pPr eaLnBrk="1" hangingPunct="1">
              <a:buFontTx/>
              <a:buNone/>
            </a:pPr>
            <a:r>
              <a:rPr lang="fi-FI" sz="2800" smtClean="0">
                <a:sym typeface="Wingdings" pitchFamily="2" charset="2"/>
              </a:rPr>
              <a:t>	 rustokudos vähenee, loppuu kokonaan</a:t>
            </a:r>
          </a:p>
          <a:p>
            <a:pPr eaLnBrk="1" hangingPunct="1">
              <a:buFontTx/>
              <a:buNone/>
            </a:pPr>
            <a:r>
              <a:rPr lang="fi-FI" sz="2800" smtClean="0">
                <a:sym typeface="Wingdings" pitchFamily="2" charset="2"/>
              </a:rPr>
              <a:t>	 ilmatiehyet (</a:t>
            </a:r>
            <a:r>
              <a:rPr lang="fi-FI" i="1" smtClean="0">
                <a:sym typeface="Wingdings" pitchFamily="2" charset="2"/>
              </a:rPr>
              <a:t>bronchiolus</a:t>
            </a:r>
            <a:r>
              <a:rPr lang="fi-FI" smtClean="0">
                <a:sym typeface="Wingdings" pitchFamily="2" charset="2"/>
              </a:rPr>
              <a:t>)</a:t>
            </a:r>
            <a:endParaRPr lang="fi-FI" sz="2800" smtClean="0">
              <a:sym typeface="Wingdings" pitchFamily="2" charset="2"/>
            </a:endParaRPr>
          </a:p>
          <a:p>
            <a:pPr eaLnBrk="1" hangingPunct="1">
              <a:buFontTx/>
              <a:buNone/>
            </a:pPr>
            <a:r>
              <a:rPr lang="fi-FI" sz="2800" smtClean="0">
                <a:sym typeface="Wingdings" pitchFamily="2" charset="2"/>
              </a:rPr>
              <a:t>	 hengitystiehyet </a:t>
            </a:r>
            <a:r>
              <a:rPr lang="fi-FI" sz="1800" smtClean="0">
                <a:sym typeface="Wingdings" pitchFamily="2" charset="2"/>
              </a:rPr>
              <a:t>(</a:t>
            </a:r>
            <a:r>
              <a:rPr lang="fi-FI" i="1" smtClean="0">
                <a:sym typeface="Wingdings" pitchFamily="2" charset="2"/>
              </a:rPr>
              <a:t>bronchiolus respiratorius</a:t>
            </a:r>
            <a:r>
              <a:rPr lang="fi-FI" smtClean="0">
                <a:sym typeface="Wingdings" pitchFamily="2" charset="2"/>
              </a:rPr>
              <a:t>) </a:t>
            </a:r>
            <a:r>
              <a:rPr lang="fi-FI" sz="1800" smtClean="0">
                <a:sym typeface="Wingdings" pitchFamily="2" charset="2"/>
              </a:rPr>
              <a:t>(pienimpiä haaroja keuhkoputkissa) </a:t>
            </a:r>
          </a:p>
          <a:p>
            <a:pPr eaLnBrk="1" hangingPunct="1">
              <a:buFontTx/>
              <a:buNone/>
            </a:pPr>
            <a:endParaRPr lang="fi-FI" sz="1800" smtClean="0">
              <a:sym typeface="Wingdings" pitchFamily="2" charset="2"/>
            </a:endParaRPr>
          </a:p>
          <a:p>
            <a:pPr eaLnBrk="1" hangingPunct="1"/>
            <a:r>
              <a:rPr lang="fi-FI" sz="2800" smtClean="0"/>
              <a:t>Keuhkoputket päättyvät </a:t>
            </a:r>
            <a:r>
              <a:rPr lang="fi-FI" sz="2800" b="1" smtClean="0"/>
              <a:t>alveoleihin</a:t>
            </a:r>
            <a:r>
              <a:rPr lang="fi-FI" sz="2800" smtClean="0"/>
              <a:t> eli keuhkorakkuloihin</a:t>
            </a:r>
          </a:p>
          <a:p>
            <a:pPr lvl="1" eaLnBrk="1" hangingPunct="1"/>
            <a:r>
              <a:rPr lang="fi-FI" smtClean="0"/>
              <a:t>Niiden välissä tiheä keuhkohiussuoniverkosto, joka muodostaa keuhkokudoksen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500042"/>
            <a:ext cx="8229600" cy="841397"/>
          </a:xfrm>
        </p:spPr>
        <p:txBody>
          <a:bodyPr>
            <a:normAutofit/>
          </a:bodyPr>
          <a:lstStyle/>
          <a:p>
            <a:pPr eaLnBrk="1" hangingPunct="1"/>
            <a:r>
              <a:rPr lang="fi-FI" sz="3600" dirty="0" smtClean="0"/>
              <a:t>Hengitystiet</a:t>
            </a:r>
          </a:p>
        </p:txBody>
      </p:sp>
      <p:sp>
        <p:nvSpPr>
          <p:cNvPr id="22530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68313" y="1989138"/>
            <a:ext cx="8229600" cy="4641850"/>
          </a:xfrm>
        </p:spPr>
        <p:txBody>
          <a:bodyPr>
            <a:normAutofit/>
          </a:bodyPr>
          <a:lstStyle/>
          <a:p>
            <a:pPr eaLnBrk="1" hangingPunct="1"/>
            <a:r>
              <a:rPr lang="fi-FI" smtClean="0"/>
              <a:t>Hengitysteissä limakalvo</a:t>
            </a:r>
          </a:p>
          <a:p>
            <a:pPr lvl="1" eaLnBrk="1" hangingPunct="1"/>
            <a:r>
              <a:rPr lang="fi-FI" smtClean="0"/>
              <a:t>Tuottaa limaa, jonka tarkoitus puhdistaa sisäänhengitettyä ilmaa (mikrobit ja pienhiukkaset)</a:t>
            </a:r>
          </a:p>
          <a:p>
            <a:pPr eaLnBrk="1" hangingPunct="1"/>
            <a:r>
              <a:rPr lang="fi-FI" smtClean="0"/>
              <a:t>Limakalvon peittää hengitystie-epiteeli eli pintasolut</a:t>
            </a:r>
          </a:p>
          <a:p>
            <a:pPr eaLnBrk="1" hangingPunct="1"/>
            <a:r>
              <a:rPr lang="fi-FI" smtClean="0"/>
              <a:t>Hengitystie-epiteelissä värekarvoja</a:t>
            </a:r>
          </a:p>
          <a:p>
            <a:pPr lvl="1" eaLnBrk="1" hangingPunct="1"/>
            <a:r>
              <a:rPr lang="fi-FI" smtClean="0"/>
              <a:t>Kuljettavat limaa liikkeillään hengitysteistä kohti nielua</a:t>
            </a:r>
          </a:p>
          <a:p>
            <a:pPr lvl="1" eaLnBrk="1" hangingPunct="1"/>
            <a:r>
              <a:rPr lang="fi-FI" smtClean="0"/>
              <a:t>Lima niellään mahalaukkuun, jossa bakteerit tuhoutuvat happamuuden vuoksi</a:t>
            </a:r>
          </a:p>
          <a:p>
            <a:pPr lvl="1" eaLnBrk="1" hangingPunct="1"/>
            <a:endParaRPr lang="fi-FI" smtClean="0"/>
          </a:p>
          <a:p>
            <a:pPr eaLnBrk="1" hangingPunct="1"/>
            <a:endParaRPr lang="fi-FI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i-FI" smtClean="0"/>
              <a:t>Hengityslihakset</a:t>
            </a:r>
          </a:p>
        </p:txBody>
      </p:sp>
      <p:sp>
        <p:nvSpPr>
          <p:cNvPr id="24578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fi-FI" sz="2800" dirty="0" smtClean="0"/>
              <a:t>Antavat hengittämiseen tarvittavan energian</a:t>
            </a:r>
          </a:p>
          <a:p>
            <a:pPr eaLnBrk="1" hangingPunct="1"/>
            <a:r>
              <a:rPr lang="fi-FI" sz="2800" dirty="0" smtClean="0"/>
              <a:t>Kiinnittyneet rintakehään</a:t>
            </a:r>
          </a:p>
          <a:p>
            <a:pPr eaLnBrk="1" hangingPunct="1"/>
            <a:r>
              <a:rPr lang="fi-FI" sz="2800" dirty="0" smtClean="0"/>
              <a:t>Tärkeimmät sisäänhengityslihakset</a:t>
            </a:r>
          </a:p>
          <a:p>
            <a:pPr lvl="1" eaLnBrk="1" hangingPunct="1"/>
            <a:r>
              <a:rPr lang="fi-FI" dirty="0" smtClean="0"/>
              <a:t>Uloimmat kylkivälilihakset </a:t>
            </a:r>
            <a:r>
              <a:rPr lang="fi-FI" i="1" dirty="0" smtClean="0"/>
              <a:t>(intercostales externi)</a:t>
            </a:r>
            <a:endParaRPr lang="fi-FI" dirty="0" smtClean="0"/>
          </a:p>
          <a:p>
            <a:pPr lvl="1" eaLnBrk="1" hangingPunct="1"/>
            <a:r>
              <a:rPr lang="fi-FI" dirty="0" smtClean="0"/>
              <a:t>Pallea (</a:t>
            </a:r>
            <a:r>
              <a:rPr lang="fi-FI" i="1" dirty="0" smtClean="0"/>
              <a:t>diaphragma</a:t>
            </a:r>
            <a:r>
              <a:rPr lang="fi-FI" dirty="0" smtClean="0"/>
              <a:t>)</a:t>
            </a:r>
          </a:p>
          <a:p>
            <a:pPr eaLnBrk="1" hangingPunct="1"/>
            <a:r>
              <a:rPr lang="fi-FI" sz="2800" dirty="0" smtClean="0"/>
              <a:t>Tärkeimmät ulkohengityslihakset</a:t>
            </a:r>
          </a:p>
          <a:p>
            <a:pPr lvl="1" eaLnBrk="1" hangingPunct="1"/>
            <a:r>
              <a:rPr lang="fi-FI" dirty="0" smtClean="0"/>
              <a:t>Sisemmät kylkivälilihakset </a:t>
            </a:r>
            <a:r>
              <a:rPr lang="fi-FI" i="1" dirty="0" smtClean="0"/>
              <a:t>(intercostales interni)</a:t>
            </a:r>
            <a:endParaRPr lang="fi-FI" dirty="0" smtClean="0"/>
          </a:p>
          <a:p>
            <a:pPr lvl="1" eaLnBrk="1" hangingPunct="1"/>
            <a:r>
              <a:rPr lang="fi-FI" dirty="0" smtClean="0"/>
              <a:t>Vatsalihakset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274638"/>
            <a:ext cx="7345362" cy="1143000"/>
          </a:xfrm>
        </p:spPr>
        <p:txBody>
          <a:bodyPr/>
          <a:lstStyle/>
          <a:p>
            <a:pPr eaLnBrk="1" hangingPunct="1"/>
            <a:r>
              <a:rPr lang="fi-FI" dirty="0" smtClean="0"/>
              <a:t>Hengityksen toiminta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609600" indent="-609600" eaLnBrk="1" hangingPunct="1">
              <a:lnSpc>
                <a:spcPct val="90000"/>
              </a:lnSpc>
            </a:pPr>
            <a:r>
              <a:rPr lang="fi-FI" sz="2800" dirty="0" smtClean="0"/>
              <a:t>Hengitys jaetaan neljään osaan</a:t>
            </a:r>
          </a:p>
          <a:p>
            <a:pPr marL="609600" indent="-609600" eaLnBrk="1" hangingPunct="1">
              <a:lnSpc>
                <a:spcPct val="90000"/>
              </a:lnSpc>
              <a:buFont typeface="Wingdings 2" pitchFamily="18" charset="2"/>
              <a:buNone/>
            </a:pPr>
            <a:endParaRPr lang="fi-FI" sz="2800" dirty="0" smtClean="0"/>
          </a:p>
          <a:p>
            <a:pPr marL="990600" lvl="1" indent="-533400" eaLnBrk="1" hangingPunct="1">
              <a:lnSpc>
                <a:spcPct val="90000"/>
              </a:lnSpc>
              <a:buFontTx/>
              <a:buAutoNum type="arabicPeriod"/>
            </a:pPr>
            <a:r>
              <a:rPr lang="fi-FI" dirty="0" smtClean="0"/>
              <a:t>KEUHKOTUULETUS eli ventilaatio</a:t>
            </a:r>
          </a:p>
          <a:p>
            <a:pPr marL="990600" lvl="1" indent="-533400" eaLnBrk="1" hangingPunct="1">
              <a:lnSpc>
                <a:spcPct val="90000"/>
              </a:lnSpc>
              <a:buFontTx/>
              <a:buAutoNum type="arabicPeriod"/>
            </a:pPr>
            <a:r>
              <a:rPr lang="fi-FI" dirty="0" smtClean="0"/>
              <a:t>HAPPI JA HIILIDIOKSIDI ALVEOLEISTA VEREEN JA TAKAISIN ALVEOLEIHIN</a:t>
            </a:r>
          </a:p>
          <a:p>
            <a:pPr marL="990600" lvl="1" indent="-533400" eaLnBrk="1" hangingPunct="1">
              <a:lnSpc>
                <a:spcPct val="90000"/>
              </a:lnSpc>
              <a:buFontTx/>
              <a:buAutoNum type="arabicPeriod"/>
            </a:pPr>
            <a:r>
              <a:rPr lang="fi-FI" dirty="0" smtClean="0"/>
              <a:t>HAPEN JA HIILIDIOKSIDIN SIIRTYMINEN VERESSÄ</a:t>
            </a:r>
          </a:p>
          <a:p>
            <a:pPr marL="990600" lvl="1" indent="-533400" eaLnBrk="1" hangingPunct="1">
              <a:lnSpc>
                <a:spcPct val="90000"/>
              </a:lnSpc>
              <a:buFontTx/>
              <a:buAutoNum type="arabicPeriod"/>
            </a:pPr>
            <a:r>
              <a:rPr lang="fi-FI" dirty="0" smtClean="0"/>
              <a:t>HAPEN JA HIILIDIOKSIDIN VAIHTO VEREN JA KUDOSTEN VÄLILLÄ</a:t>
            </a:r>
          </a:p>
          <a:p>
            <a:pPr marL="990600" lvl="1" indent="-533400" eaLnBrk="1" hangingPunct="1">
              <a:lnSpc>
                <a:spcPct val="90000"/>
              </a:lnSpc>
            </a:pPr>
            <a:endParaRPr lang="fi-FI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68313" y="857232"/>
            <a:ext cx="8229600" cy="5092718"/>
          </a:xfrm>
        </p:spPr>
        <p:txBody>
          <a:bodyPr>
            <a:normAutofit/>
          </a:bodyPr>
          <a:lstStyle/>
          <a:p>
            <a:pPr marL="609600" indent="-609600">
              <a:lnSpc>
                <a:spcPct val="90000"/>
              </a:lnSpc>
              <a:buNone/>
            </a:pPr>
            <a:r>
              <a:rPr lang="fi-FI" dirty="0" smtClean="0"/>
              <a:t>1. Ilman kulkeutuminen keuhkorakkuloiden ja ilmakehän välillä</a:t>
            </a:r>
          </a:p>
          <a:p>
            <a:pPr marL="609600" indent="-609600">
              <a:lnSpc>
                <a:spcPct val="90000"/>
              </a:lnSpc>
              <a:buNone/>
            </a:pPr>
            <a:endParaRPr lang="fi-FI" dirty="0" smtClean="0"/>
          </a:p>
          <a:p>
            <a:pPr marL="609600" indent="-609600" eaLnBrk="1" hangingPunct="1">
              <a:lnSpc>
                <a:spcPct val="90000"/>
              </a:lnSpc>
              <a:buNone/>
            </a:pPr>
            <a:r>
              <a:rPr lang="fi-FI" dirty="0" smtClean="0"/>
              <a:t>2. Kaasut pyrkivät suuresta paineesta pienempään</a:t>
            </a:r>
          </a:p>
          <a:p>
            <a:pPr marL="990600" lvl="1" indent="-533400" eaLnBrk="1" hangingPunct="1">
              <a:lnSpc>
                <a:spcPct val="90000"/>
              </a:lnSpc>
              <a:buNone/>
            </a:pPr>
            <a:r>
              <a:rPr lang="fi-FI" dirty="0" smtClean="0">
                <a:sym typeface="Wingdings" pitchFamily="2" charset="2"/>
              </a:rPr>
              <a:t>	Happi siirtyy alveoleista vereen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</a:pPr>
            <a:endParaRPr lang="fi-FI" dirty="0" smtClean="0"/>
          </a:p>
          <a:p>
            <a:pPr marL="609600" indent="-609600" eaLnBrk="1" hangingPunct="1">
              <a:lnSpc>
                <a:spcPct val="90000"/>
              </a:lnSpc>
              <a:buNone/>
            </a:pPr>
            <a:r>
              <a:rPr lang="fi-FI" dirty="0" smtClean="0"/>
              <a:t>3. Solut käyttävät hapen tuottaen </a:t>
            </a:r>
            <a:r>
              <a:rPr lang="fi-FI" dirty="0" smtClean="0">
                <a:sym typeface="Wingdings" pitchFamily="2" charset="2"/>
              </a:rPr>
              <a:t>hiilidioksidia</a:t>
            </a:r>
          </a:p>
          <a:p>
            <a:pPr marL="990600" lvl="1" indent="-533400" eaLnBrk="1" hangingPunct="1">
              <a:lnSpc>
                <a:spcPct val="90000"/>
              </a:lnSpc>
              <a:buNone/>
            </a:pPr>
            <a:r>
              <a:rPr lang="fi-FI" dirty="0" smtClean="0">
                <a:sym typeface="Wingdings" pitchFamily="2" charset="2"/>
              </a:rPr>
              <a:t>	</a:t>
            </a:r>
            <a:r>
              <a:rPr lang="fi-FI" dirty="0" smtClean="0"/>
              <a:t>Hiilidioksidi siirtyy verestä uloshengityksen kautta pois elimistöstä</a:t>
            </a:r>
          </a:p>
          <a:p>
            <a:pPr marL="990600" lvl="1" indent="-533400" eaLnBrk="1" hangingPunct="1">
              <a:lnSpc>
                <a:spcPct val="90000"/>
              </a:lnSpc>
              <a:buNone/>
            </a:pPr>
            <a:endParaRPr lang="fi-FI" dirty="0" smtClean="0"/>
          </a:p>
          <a:p>
            <a:pPr marL="609600" lvl="1" indent="-609600">
              <a:lnSpc>
                <a:spcPct val="90000"/>
              </a:lnSpc>
              <a:buNone/>
            </a:pPr>
            <a:r>
              <a:rPr lang="fi-FI" dirty="0" smtClean="0">
                <a:sym typeface="Wingdings" pitchFamily="2" charset="2"/>
              </a:rPr>
              <a:t>4. </a:t>
            </a:r>
            <a:r>
              <a:rPr lang="fi-FI" sz="2400" dirty="0" smtClean="0">
                <a:sym typeface="Wingdings" pitchFamily="2" charset="2"/>
              </a:rPr>
              <a:t>Happi kiinnittyy punasolun hemoglobiiniin ja siirtyy elimistön kudoksiin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</a:pPr>
            <a:endParaRPr lang="fi-FI" dirty="0" smtClean="0">
              <a:sym typeface="Wingdings" pitchFamily="2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125538"/>
            <a:ext cx="8229600" cy="5000625"/>
          </a:xfrm>
        </p:spPr>
        <p:txBody>
          <a:bodyPr>
            <a:normAutofit/>
          </a:bodyPr>
          <a:lstStyle/>
          <a:p>
            <a:pPr eaLnBrk="1" hangingPunct="1"/>
            <a:r>
              <a:rPr lang="fi-FI" sz="2800" b="1" dirty="0" err="1" smtClean="0"/>
              <a:t>Sisäänhengitys</a:t>
            </a:r>
            <a:r>
              <a:rPr lang="fi-FI" sz="2800" dirty="0" smtClean="0"/>
              <a:t> </a:t>
            </a:r>
            <a:r>
              <a:rPr lang="fi-FI" dirty="0" smtClean="0"/>
              <a:t>(</a:t>
            </a:r>
            <a:r>
              <a:rPr lang="fi-FI" i="1" dirty="0" smtClean="0"/>
              <a:t>inspiraatio, inhalaatio</a:t>
            </a:r>
            <a:r>
              <a:rPr lang="fi-FI" dirty="0" smtClean="0"/>
              <a:t>) </a:t>
            </a:r>
            <a:endParaRPr lang="fi-FI" sz="2800" dirty="0" smtClean="0"/>
          </a:p>
          <a:p>
            <a:pPr lvl="1" eaLnBrk="1" hangingPunct="1"/>
            <a:r>
              <a:rPr lang="fi-FI" dirty="0" smtClean="0"/>
              <a:t>Ilman siirtyminen keuhkoihin</a:t>
            </a:r>
          </a:p>
          <a:p>
            <a:pPr lvl="1" eaLnBrk="1" hangingPunct="1"/>
            <a:r>
              <a:rPr lang="fi-FI" dirty="0" smtClean="0"/>
              <a:t>Alipaine </a:t>
            </a:r>
            <a:r>
              <a:rPr lang="fi-FI" dirty="0" smtClean="0">
                <a:sym typeface="Wingdings" pitchFamily="2" charset="2"/>
              </a:rPr>
              <a:t> ilma pääsee hengitysteiden kautta keuhkorakkuloihin</a:t>
            </a:r>
          </a:p>
          <a:p>
            <a:pPr lvl="1" eaLnBrk="1" hangingPunct="1">
              <a:buFontTx/>
              <a:buNone/>
            </a:pPr>
            <a:endParaRPr lang="fi-FI" dirty="0" smtClean="0"/>
          </a:p>
          <a:p>
            <a:pPr eaLnBrk="1" hangingPunct="1"/>
            <a:r>
              <a:rPr lang="fi-FI" sz="2800" b="1" dirty="0" smtClean="0"/>
              <a:t>Uloshengitys</a:t>
            </a:r>
            <a:r>
              <a:rPr lang="fi-FI" sz="2800" dirty="0" smtClean="0"/>
              <a:t> </a:t>
            </a:r>
            <a:r>
              <a:rPr lang="fi-FI" dirty="0" smtClean="0"/>
              <a:t>(</a:t>
            </a:r>
            <a:r>
              <a:rPr lang="fi-FI" i="1" dirty="0" err="1" smtClean="0"/>
              <a:t>ekspiraatio</a:t>
            </a:r>
            <a:r>
              <a:rPr lang="fi-FI" i="1" dirty="0" smtClean="0"/>
              <a:t>, </a:t>
            </a:r>
            <a:r>
              <a:rPr lang="fi-FI" i="1" dirty="0" err="1" smtClean="0"/>
              <a:t>ekshalaatio</a:t>
            </a:r>
            <a:r>
              <a:rPr lang="fi-FI" dirty="0" smtClean="0"/>
              <a:t>) </a:t>
            </a:r>
            <a:endParaRPr lang="fi-FI" sz="2800" dirty="0" smtClean="0"/>
          </a:p>
          <a:p>
            <a:pPr lvl="1" eaLnBrk="1" hangingPunct="1"/>
            <a:r>
              <a:rPr lang="fi-FI" dirty="0" smtClean="0"/>
              <a:t>Ilman siirtyminen keuhkoista</a:t>
            </a:r>
          </a:p>
          <a:p>
            <a:pPr lvl="1" eaLnBrk="1" hangingPunct="1"/>
            <a:r>
              <a:rPr lang="fi-FI" dirty="0" smtClean="0"/>
              <a:t>Passiivista</a:t>
            </a:r>
          </a:p>
          <a:p>
            <a:pPr lvl="1" eaLnBrk="1" hangingPunct="1"/>
            <a:r>
              <a:rPr lang="fi-FI" dirty="0" smtClean="0"/>
              <a:t>Rintakehä palautuu lepoasentoon, hengityslihakset rentoutuvat </a:t>
            </a:r>
            <a:r>
              <a:rPr lang="fi-FI" dirty="0" smtClean="0">
                <a:sym typeface="Wingdings" pitchFamily="2" charset="2"/>
              </a:rPr>
              <a:t> ilma virtaa ulos keuhkoista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>
          <a:xfrm>
            <a:off x="468313" y="1052513"/>
            <a:ext cx="8229600" cy="908050"/>
          </a:xfrm>
        </p:spPr>
        <p:txBody>
          <a:bodyPr/>
          <a:lstStyle/>
          <a:p>
            <a:pPr eaLnBrk="1" hangingPunct="1"/>
            <a:r>
              <a:rPr lang="fi-FI" smtClean="0"/>
              <a:t>Hengityksen tarkoitus</a:t>
            </a:r>
          </a:p>
        </p:txBody>
      </p:sp>
      <p:sp>
        <p:nvSpPr>
          <p:cNvPr id="15362" name="Content Placeholder 2"/>
          <p:cNvSpPr>
            <a:spLocks noGrp="1"/>
          </p:cNvSpPr>
          <p:nvPr>
            <p:ph sz="quarter" idx="1"/>
          </p:nvPr>
        </p:nvSpPr>
        <p:spPr>
          <a:xfrm>
            <a:off x="395288" y="2852738"/>
            <a:ext cx="8229600" cy="3240087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fi-FI" sz="2800" smtClean="0"/>
              <a:t>Perustoiminto hengissä pysymiseen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endParaRPr lang="fi-FI" sz="2800" smtClean="0"/>
          </a:p>
          <a:p>
            <a:pPr eaLnBrk="1" hangingPunct="1">
              <a:lnSpc>
                <a:spcPct val="80000"/>
              </a:lnSpc>
            </a:pPr>
            <a:r>
              <a:rPr lang="fi-FI" sz="2800" smtClean="0"/>
              <a:t>Kaasujen vaihto elimistön ja ulkoilman välillä</a:t>
            </a:r>
          </a:p>
          <a:p>
            <a:pPr lvl="1" eaLnBrk="1" hangingPunct="1">
              <a:lnSpc>
                <a:spcPct val="80000"/>
              </a:lnSpc>
            </a:pPr>
            <a:r>
              <a:rPr lang="fi-FI" smtClean="0"/>
              <a:t>Happi ilmasta kudosten soluihin</a:t>
            </a:r>
          </a:p>
          <a:p>
            <a:pPr lvl="1" eaLnBrk="1" hangingPunct="1">
              <a:lnSpc>
                <a:spcPct val="80000"/>
              </a:lnSpc>
            </a:pPr>
            <a:r>
              <a:rPr lang="fi-FI" smtClean="0"/>
              <a:t>Hiilidioksidi soluista pois</a:t>
            </a:r>
          </a:p>
          <a:p>
            <a:pPr lvl="1" eaLnBrk="1" hangingPunct="1">
              <a:lnSpc>
                <a:spcPct val="80000"/>
              </a:lnSpc>
            </a:pPr>
            <a:endParaRPr lang="fi-FI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Astma (</a:t>
            </a:r>
            <a:r>
              <a:rPr lang="fi-FI" i="1" dirty="0" err="1" smtClean="0"/>
              <a:t>asthma</a:t>
            </a:r>
            <a:r>
              <a:rPr lang="fi-FI" i="1" dirty="0" smtClean="0"/>
              <a:t> </a:t>
            </a:r>
            <a:r>
              <a:rPr lang="fi-FI" i="1" dirty="0" err="1" smtClean="0"/>
              <a:t>bronchiale</a:t>
            </a:r>
            <a:r>
              <a:rPr lang="fi-FI" dirty="0" smtClean="0"/>
              <a:t>) hengityselinsairautena</a:t>
            </a:r>
            <a:endParaRPr lang="fi-FI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14282" y="857232"/>
            <a:ext cx="8643998" cy="5688158"/>
          </a:xfrm>
        </p:spPr>
        <p:txBody>
          <a:bodyPr>
            <a:normAutofit/>
          </a:bodyPr>
          <a:lstStyle/>
          <a:p>
            <a:r>
              <a:rPr lang="fi-FI" sz="3200" dirty="0"/>
              <a:t>K</a:t>
            </a:r>
            <a:r>
              <a:rPr lang="fi-FI" sz="3200" dirty="0" smtClean="0"/>
              <a:t>euhkosairaus</a:t>
            </a:r>
            <a:r>
              <a:rPr lang="fi-FI" sz="3200" dirty="0"/>
              <a:t>, jossa keuhkoputkien limakalvot ovat </a:t>
            </a:r>
            <a:r>
              <a:rPr lang="fi-FI" sz="3200" dirty="0" smtClean="0"/>
              <a:t>tulehtuneet</a:t>
            </a:r>
          </a:p>
          <a:p>
            <a:r>
              <a:rPr lang="fi-FI" sz="3200" dirty="0"/>
              <a:t>Astmassa keuhkoputken limakalvojen tulehdussolut </a:t>
            </a:r>
            <a:r>
              <a:rPr lang="fi-FI" sz="3200" dirty="0" smtClean="0"/>
              <a:t>lisääntyvät</a:t>
            </a:r>
          </a:p>
          <a:p>
            <a:r>
              <a:rPr lang="fi-FI" sz="3200" dirty="0" smtClean="0"/>
              <a:t> </a:t>
            </a:r>
            <a:r>
              <a:rPr lang="fi-FI" sz="3200" dirty="0"/>
              <a:t>Sen seurauksena keuhkoputket supistuvat ja ahtautuvat herkästi eri ärsykkeistä, mikä aiheuttaa hengityksen </a:t>
            </a:r>
            <a:r>
              <a:rPr lang="fi-FI" sz="3200" dirty="0" smtClean="0"/>
              <a:t>hankaloitumisen</a:t>
            </a:r>
          </a:p>
          <a:p>
            <a:r>
              <a:rPr lang="fi-FI" sz="3200" dirty="0" smtClean="0"/>
              <a:t>Kehittyy ulkosyntyisesti sekä sisäsyntyisesti</a:t>
            </a:r>
          </a:p>
          <a:p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stmaputki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642918"/>
            <a:ext cx="6715172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1142976" y="5429264"/>
            <a:ext cx="65722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2000" dirty="0" smtClean="0"/>
              <a:t>Normaali keuhkoputki ja astmakohtauksessa supistunut keuhkoputki </a:t>
            </a:r>
            <a:endParaRPr lang="fi-FI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ULKOSYNTYINEN ASTMA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500174"/>
            <a:ext cx="8229600" cy="5072097"/>
          </a:xfrm>
        </p:spPr>
        <p:txBody>
          <a:bodyPr>
            <a:normAutofit/>
          </a:bodyPr>
          <a:lstStyle/>
          <a:p>
            <a:pPr>
              <a:buNone/>
            </a:pPr>
            <a:endParaRPr lang="fi-FI" dirty="0" smtClean="0"/>
          </a:p>
          <a:p>
            <a:r>
              <a:rPr lang="fi-FI" dirty="0" smtClean="0"/>
              <a:t>Muodostuu IgE-tyypin (immunoglubuliini) vasta-aineita</a:t>
            </a:r>
          </a:p>
          <a:p>
            <a:pPr>
              <a:buNone/>
            </a:pPr>
            <a:r>
              <a:rPr lang="fi-FI" dirty="0" smtClean="0">
                <a:sym typeface="Wingdings" pitchFamily="2" charset="2"/>
              </a:rPr>
              <a:t>	 kun solu reagoi allergeenin kanssa, IgE vapauttaa solusta välittäjäainetta, joka saa aikaan yliherkkyysreaktion</a:t>
            </a:r>
            <a:endParaRPr lang="fi-FI" dirty="0" smtClean="0"/>
          </a:p>
          <a:p>
            <a:r>
              <a:rPr lang="fi-FI" dirty="0" smtClean="0"/>
              <a:t>Esimerkiksi, jos on allerginen pölypunkille, elimistö valmistaa IgE-vasta-aineita, jotka tunnistavat nopeasti pölypunkki-allergeenin, ja kiinnittyvät siihen laukaisten allergisen reaktion</a:t>
            </a:r>
          </a:p>
          <a:p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SISÄSYNTYINEN ASTMA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i-FI" dirty="0" smtClean="0"/>
              <a:t>Yleensä </a:t>
            </a:r>
            <a:r>
              <a:rPr lang="fi-FI" dirty="0"/>
              <a:t>silloin, kun potilaalla ei ole atooppista </a:t>
            </a:r>
            <a:r>
              <a:rPr lang="fi-FI" dirty="0" smtClean="0"/>
              <a:t>allergiaa</a:t>
            </a:r>
          </a:p>
          <a:p>
            <a:r>
              <a:rPr lang="fi-FI" dirty="0" smtClean="0"/>
              <a:t>Yleensä </a:t>
            </a:r>
            <a:r>
              <a:rPr lang="fi-FI" dirty="0"/>
              <a:t>tämä astma alkaa aikuisiällä, mutta sen syntymekanismi on </a:t>
            </a:r>
            <a:r>
              <a:rPr lang="fi-FI" dirty="0" smtClean="0"/>
              <a:t>epäselvä</a:t>
            </a:r>
          </a:p>
          <a:p>
            <a:r>
              <a:rPr lang="fi-FI" dirty="0" smtClean="0"/>
              <a:t>Sisäsyntyisessä </a:t>
            </a:r>
            <a:r>
              <a:rPr lang="fi-FI" dirty="0"/>
              <a:t>astmassa hoito on ympäri vuoden jatkuvaa ja oireet ovat kroonisia, jotka voivat pahentua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0"/>
            <a:ext cx="7467600" cy="1143000"/>
          </a:xfrm>
        </p:spPr>
        <p:txBody>
          <a:bodyPr/>
          <a:lstStyle/>
          <a:p>
            <a:r>
              <a:rPr lang="fi-FI" dirty="0" smtClean="0"/>
              <a:t>OIREET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28596" y="1142960"/>
            <a:ext cx="8229600" cy="5715040"/>
          </a:xfrm>
        </p:spPr>
        <p:txBody>
          <a:bodyPr>
            <a:normAutofit/>
          </a:bodyPr>
          <a:lstStyle/>
          <a:p>
            <a:r>
              <a:rPr lang="fi-FI" dirty="0" smtClean="0"/>
              <a:t>Alkavat vähitellen</a:t>
            </a:r>
          </a:p>
          <a:p>
            <a:r>
              <a:rPr lang="fi-FI" dirty="0"/>
              <a:t>Ensimmäinen oire on yleensä limaneritys </a:t>
            </a:r>
            <a:r>
              <a:rPr lang="fi-FI" dirty="0" smtClean="0">
                <a:sym typeface="Wingdings" pitchFamily="2" charset="2"/>
              </a:rPr>
              <a:t> yskä!</a:t>
            </a:r>
          </a:p>
          <a:p>
            <a:r>
              <a:rPr lang="fi-FI" dirty="0" smtClean="0">
                <a:sym typeface="Wingdings" pitchFamily="2" charset="2"/>
              </a:rPr>
              <a:t>Uloshengityksen vaikeutuminen</a:t>
            </a:r>
            <a:endParaRPr lang="fi-FI" dirty="0" smtClean="0"/>
          </a:p>
          <a:p>
            <a:r>
              <a:rPr lang="fi-FI" dirty="0" smtClean="0"/>
              <a:t>Vinkuva ja raskas hengitys, josta seurauksena saattaa tulla hengenahdistuksia etenkin rasituksessa</a:t>
            </a:r>
          </a:p>
          <a:p>
            <a:r>
              <a:rPr lang="fi-FI" dirty="0" smtClean="0"/>
              <a:t>Toistuvat keuhkoputkentulehdukset, jolloin </a:t>
            </a:r>
            <a:r>
              <a:rPr lang="fi-FI" dirty="0"/>
              <a:t>oireet saattavat </a:t>
            </a:r>
            <a:r>
              <a:rPr lang="fi-FI" dirty="0" smtClean="0"/>
              <a:t>pahentua</a:t>
            </a:r>
          </a:p>
          <a:p>
            <a:r>
              <a:rPr lang="fi-FI" dirty="0" smtClean="0"/>
              <a:t>Oireita </a:t>
            </a:r>
            <a:r>
              <a:rPr lang="fi-FI" dirty="0"/>
              <a:t>voivat myös </a:t>
            </a:r>
            <a:r>
              <a:rPr lang="fi-FI" dirty="0" smtClean="0"/>
              <a:t>pahentaa</a:t>
            </a:r>
          </a:p>
          <a:p>
            <a:pPr lvl="1"/>
            <a:r>
              <a:rPr lang="fi-FI" dirty="0" smtClean="0"/>
              <a:t>Kylmä ilma</a:t>
            </a:r>
          </a:p>
          <a:p>
            <a:pPr lvl="1"/>
            <a:r>
              <a:rPr lang="fi-FI" dirty="0" smtClean="0"/>
              <a:t>Tupakansavu</a:t>
            </a:r>
          </a:p>
          <a:p>
            <a:pPr lvl="1"/>
            <a:r>
              <a:rPr lang="fi-FI" dirty="0" smtClean="0"/>
              <a:t>Hajut</a:t>
            </a:r>
          </a:p>
          <a:p>
            <a:r>
              <a:rPr lang="fi-FI" dirty="0" smtClean="0"/>
              <a:t> </a:t>
            </a:r>
            <a:r>
              <a:rPr lang="fi-FI" dirty="0"/>
              <a:t>Yskän lisäksi astmaatikolla on myös </a:t>
            </a:r>
            <a:r>
              <a:rPr lang="fi-FI" dirty="0" smtClean="0"/>
              <a:t>kroonista- </a:t>
            </a:r>
            <a:r>
              <a:rPr lang="fi-FI" dirty="0"/>
              <a:t>ja heinänuhaa, sekä atooppista ihottumaa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DIAGNOSOINTI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Varhainen </a:t>
            </a:r>
            <a:r>
              <a:rPr lang="fi-FI" dirty="0"/>
              <a:t>diagnosointi ja hoidon aloittaminen hidastaa astman etenemistä sekä keuhkojen toiminnan </a:t>
            </a:r>
            <a:r>
              <a:rPr lang="fi-FI" dirty="0" smtClean="0"/>
              <a:t>huononemista</a:t>
            </a:r>
          </a:p>
          <a:p>
            <a:r>
              <a:rPr lang="fi-FI" dirty="0" smtClean="0"/>
              <a:t> Ennen </a:t>
            </a:r>
            <a:r>
              <a:rPr lang="fi-FI" dirty="0"/>
              <a:t>toteamista tehdään tutkimuksia, joilla selvitetään keuhkojen toimintakykyä sekä mahdollisia toimintahäiriöitä. </a:t>
            </a:r>
            <a:endParaRPr lang="fi-FI" dirty="0" smtClean="0"/>
          </a:p>
          <a:p>
            <a:r>
              <a:rPr lang="fi-FI" dirty="0" smtClean="0"/>
              <a:t>Näitä </a:t>
            </a:r>
            <a:r>
              <a:rPr lang="fi-FI" dirty="0"/>
              <a:t>tutkimuksia ovat uloshengityksen huippuvirtauksen mittaus </a:t>
            </a:r>
            <a:r>
              <a:rPr lang="fi-FI" b="1" dirty="0"/>
              <a:t>PEF</a:t>
            </a:r>
            <a:r>
              <a:rPr lang="fi-FI" dirty="0"/>
              <a:t>, ja keuhkojen tuuletuskyvyn mittaus </a:t>
            </a:r>
            <a:r>
              <a:rPr lang="fi-FI" b="1" dirty="0"/>
              <a:t>spirometria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HOITO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i-FI" dirty="0"/>
              <a:t>Perustana astman hoidossa on lääkehoito </a:t>
            </a:r>
            <a:r>
              <a:rPr lang="fi-FI" dirty="0" smtClean="0"/>
              <a:t>ja lääkkeetön hoito</a:t>
            </a:r>
          </a:p>
          <a:p>
            <a:r>
              <a:rPr lang="fi-FI" dirty="0" smtClean="0"/>
              <a:t>Hoidoilla </a:t>
            </a:r>
            <a:r>
              <a:rPr lang="fi-FI" dirty="0"/>
              <a:t>alkuvaiheen astmassa keuhkojen toiminta voi normalisoitua sekä oireet loppua, mutta hoitamaton astma saattaa johtaa pienten keuhkoputkien jäykistymiseen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Keuhkoahtaumatauti eli </a:t>
            </a:r>
            <a:r>
              <a:rPr lang="fi-FI" dirty="0" err="1" smtClean="0"/>
              <a:t>copd</a:t>
            </a:r>
            <a:r>
              <a:rPr lang="fi-FI" dirty="0" smtClean="0"/>
              <a:t> (</a:t>
            </a:r>
            <a:r>
              <a:rPr lang="fi-FI" i="1" dirty="0" err="1" smtClean="0"/>
              <a:t>chronic</a:t>
            </a:r>
            <a:r>
              <a:rPr lang="fi-FI" i="1" dirty="0" smtClean="0"/>
              <a:t> </a:t>
            </a:r>
            <a:r>
              <a:rPr lang="fi-FI" i="1" dirty="0" err="1" smtClean="0"/>
              <a:t>obstructive</a:t>
            </a:r>
            <a:r>
              <a:rPr lang="fi-FI" i="1" dirty="0" smtClean="0"/>
              <a:t> </a:t>
            </a:r>
            <a:r>
              <a:rPr lang="fi-FI" i="1" dirty="0" err="1" smtClean="0"/>
              <a:t>pulmonary</a:t>
            </a:r>
            <a:r>
              <a:rPr lang="fi-FI" i="1" dirty="0" smtClean="0"/>
              <a:t> </a:t>
            </a:r>
            <a:r>
              <a:rPr lang="fi-FI" i="1" dirty="0" err="1" smtClean="0"/>
              <a:t>disease</a:t>
            </a:r>
            <a:r>
              <a:rPr lang="fi-FI" i="1" dirty="0" smtClean="0"/>
              <a:t>) </a:t>
            </a:r>
            <a:r>
              <a:rPr lang="fi-FI" dirty="0" smtClean="0"/>
              <a:t>hengityselinsairautena</a:t>
            </a:r>
            <a:endParaRPr lang="fi-FI" i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fi-FI" dirty="0" smtClean="0">
                <a:solidFill>
                  <a:schemeClr val="accent1">
                    <a:satMod val="150000"/>
                  </a:schemeClr>
                </a:solidFill>
              </a:rPr>
              <a:t> </a:t>
            </a:r>
            <a:endParaRPr lang="fi-FI" dirty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9219" name="Rectangle 11"/>
          <p:cNvSpPr>
            <a:spLocks noGrp="1" noChangeArrowheads="1"/>
          </p:cNvSpPr>
          <p:nvPr>
            <p:ph sz="quarter" idx="1"/>
          </p:nvPr>
        </p:nvSpPr>
        <p:spPr>
          <a:xfrm>
            <a:off x="500034" y="642918"/>
            <a:ext cx="8229600" cy="5929354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fi-FI" sz="2800" dirty="0" smtClean="0"/>
              <a:t>Ei voida parantaa</a:t>
            </a:r>
          </a:p>
          <a:p>
            <a:pPr>
              <a:lnSpc>
                <a:spcPct val="150000"/>
              </a:lnSpc>
            </a:pPr>
            <a:r>
              <a:rPr lang="fi-FI" sz="2800" dirty="0" smtClean="0"/>
              <a:t>Johtuu 90 % tupakoinnista</a:t>
            </a:r>
          </a:p>
          <a:p>
            <a:pPr>
              <a:lnSpc>
                <a:spcPct val="150000"/>
              </a:lnSpc>
            </a:pPr>
            <a:r>
              <a:rPr lang="fi-FI" sz="2800" dirty="0" smtClean="0"/>
              <a:t>15-20 % tupakoitsijoista sairastuu</a:t>
            </a:r>
          </a:p>
          <a:p>
            <a:pPr lvl="1">
              <a:lnSpc>
                <a:spcPct val="150000"/>
              </a:lnSpc>
            </a:pPr>
            <a:r>
              <a:rPr lang="fi-FI" sz="2400" dirty="0" smtClean="0"/>
              <a:t>Tupakoinnin lopettaminen hidastaa taudin etenemistä</a:t>
            </a:r>
          </a:p>
          <a:p>
            <a:pPr>
              <a:lnSpc>
                <a:spcPct val="150000"/>
              </a:lnSpc>
            </a:pPr>
            <a:r>
              <a:rPr lang="fi-FI" sz="2800" dirty="0" smtClean="0"/>
              <a:t>Havaitaan usein vasta taudin myöhäisessä vaiheessa </a:t>
            </a:r>
          </a:p>
          <a:p>
            <a:pPr>
              <a:lnSpc>
                <a:spcPct val="150000"/>
              </a:lnSpc>
            </a:pPr>
            <a:r>
              <a:rPr lang="fi-FI" sz="2800" dirty="0" smtClean="0"/>
              <a:t>Kolme tekijää, jotka vaikuttavat COPD:n syntyyn:</a:t>
            </a:r>
          </a:p>
          <a:p>
            <a:pPr lvl="1">
              <a:lnSpc>
                <a:spcPct val="150000"/>
              </a:lnSpc>
              <a:buNone/>
            </a:pPr>
            <a:r>
              <a:rPr lang="fi-FI" sz="2500" dirty="0" smtClean="0"/>
              <a:t>1. Krooninen keuhkoputkentulehdus</a:t>
            </a:r>
          </a:p>
          <a:p>
            <a:pPr lvl="1">
              <a:lnSpc>
                <a:spcPct val="150000"/>
              </a:lnSpc>
              <a:buNone/>
            </a:pPr>
            <a:r>
              <a:rPr lang="fi-FI" sz="2500" dirty="0" smtClean="0"/>
              <a:t>2. Keuhkojen laajentuma eli emfyseema</a:t>
            </a:r>
          </a:p>
          <a:p>
            <a:pPr lvl="1">
              <a:lnSpc>
                <a:spcPct val="150000"/>
              </a:lnSpc>
              <a:buNone/>
            </a:pPr>
            <a:r>
              <a:rPr lang="fi-FI" sz="2500" dirty="0" smtClean="0"/>
              <a:t>3. Krooninen etenevä hengitysteiden ahtauma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fi-FI" dirty="0" smtClean="0">
                <a:solidFill>
                  <a:schemeClr val="accent1">
                    <a:satMod val="150000"/>
                  </a:schemeClr>
                </a:solidFill>
              </a:rPr>
              <a:t>Yleisoireet</a:t>
            </a:r>
            <a:endParaRPr lang="fi-FI" dirty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fi-FI" dirty="0" smtClean="0"/>
              <a:t>Ilmaantuvat vähitellen ja salakavalasti</a:t>
            </a:r>
          </a:p>
          <a:p>
            <a:pPr lvl="1"/>
            <a:r>
              <a:rPr lang="fi-FI" dirty="0" smtClean="0"/>
              <a:t>Luullaan useimmiten johtuvan vanhuudesta</a:t>
            </a:r>
          </a:p>
          <a:p>
            <a:pPr lvl="1">
              <a:buFont typeface="Wingdings 2" pitchFamily="18" charset="2"/>
              <a:buNone/>
            </a:pPr>
            <a:endParaRPr lang="fi-FI" dirty="0" smtClean="0"/>
          </a:p>
          <a:p>
            <a:r>
              <a:rPr lang="fi-FI" dirty="0" smtClean="0"/>
              <a:t>Rasituksessa ilmenevä hengenahdistus ja hengityksen vinkuminen</a:t>
            </a:r>
          </a:p>
          <a:p>
            <a:pPr>
              <a:buFont typeface="Wingdings" pitchFamily="2" charset="2"/>
              <a:buNone/>
            </a:pPr>
            <a:endParaRPr lang="fi-FI" dirty="0" smtClean="0"/>
          </a:p>
          <a:p>
            <a:r>
              <a:rPr lang="fi-FI" dirty="0" smtClean="0"/>
              <a:t>Vain hyvin pitkälle edenneessä taudissa henkeä ahdistaa myös levossa</a:t>
            </a:r>
          </a:p>
          <a:p>
            <a:pPr>
              <a:buFontTx/>
              <a:buNone/>
            </a:pPr>
            <a:endParaRPr lang="fi-FI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5214950"/>
            <a:ext cx="8229600" cy="1143000"/>
          </a:xfrm>
        </p:spPr>
        <p:txBody>
          <a:bodyPr>
            <a:normAutofit/>
          </a:bodyPr>
          <a:lstStyle/>
          <a:p>
            <a:r>
              <a:rPr lang="fi-FI" sz="2400" dirty="0" smtClean="0"/>
              <a:t>Normaali, ahtautunut ja vaikeasti ahtautunut keuhkoputki</a:t>
            </a:r>
            <a:endParaRPr lang="fi-FI" sz="2400" dirty="0"/>
          </a:p>
        </p:txBody>
      </p:sp>
      <p:pic>
        <p:nvPicPr>
          <p:cNvPr id="4" name="Content Placeholder 3" descr="copdputki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8926" y="571480"/>
            <a:ext cx="3643338" cy="4663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i-FI" dirty="0" smtClean="0">
                <a:solidFill>
                  <a:schemeClr val="accent1">
                    <a:satMod val="150000"/>
                  </a:schemeClr>
                </a:solidFill>
              </a:rPr>
              <a:t>1. Kroonisesti etenevä hengitysteiden ahtauma</a:t>
            </a:r>
            <a:endParaRPr lang="fi-FI" dirty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 rtlCol="0">
            <a:normAutofit fontScale="85000" lnSpcReduction="10000"/>
          </a:bodyPr>
          <a:lstStyle/>
          <a:p>
            <a:pPr marL="438912" indent="-32004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fi-FI" sz="2800" dirty="0" smtClean="0"/>
              <a:t>COPD vahingoittaa eniten juuri bronkioleja eli pieniä keuhkoputkia</a:t>
            </a:r>
          </a:p>
          <a:p>
            <a:pPr marL="438912" indent="-32004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fi-FI" sz="2800" dirty="0" smtClean="0"/>
              <a:t>Tulehdus paksuntaa seinämiä, jolloin ilmatiet ahtautuvat</a:t>
            </a:r>
          </a:p>
          <a:p>
            <a:pPr marL="438912" indent="-32004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fi-FI" sz="2800" dirty="0" smtClean="0"/>
              <a:t>Keuhkoputket painuvat kasaan</a:t>
            </a:r>
          </a:p>
          <a:p>
            <a:pPr marL="438912" indent="-32004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fi-FI" sz="2800" dirty="0" smtClean="0"/>
              <a:t>Pitkittyneessä tulehdusreaktiossa aiheutuu kudostuhoa, sidekudosarpien  ilmaantumista limakalvojen alle ja kudoksiin</a:t>
            </a:r>
          </a:p>
          <a:p>
            <a:pPr marL="438912" indent="-32004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fi-FI" sz="2800" dirty="0" smtClean="0"/>
              <a:t>Keuhkorakkuloiden ja bronkiolien välisiä kiinnityskohtia häviää, jolloin ilmatiet muuttuvat mutkaisiksi ja niiden läpimitta vaihtelee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i-FI" sz="4000" dirty="0" smtClean="0">
                <a:solidFill>
                  <a:schemeClr val="accent1">
                    <a:satMod val="150000"/>
                  </a:schemeClr>
                </a:solidFill>
              </a:rPr>
              <a:t>2. Krooninen </a:t>
            </a:r>
            <a:r>
              <a:rPr lang="fi-FI" sz="4000" dirty="0">
                <a:solidFill>
                  <a:schemeClr val="accent1">
                    <a:satMod val="150000"/>
                  </a:schemeClr>
                </a:solidFill>
              </a:rPr>
              <a:t>keuhkoputkentulehdus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900988" cy="4873625"/>
          </a:xfrm>
        </p:spPr>
        <p:txBody>
          <a:bodyPr rtlCol="0">
            <a:normAutofit fontScale="85000" lnSpcReduction="20000"/>
          </a:bodyPr>
          <a:lstStyle/>
          <a:p>
            <a:pPr marL="274320" indent="-274320" fontAlgn="auto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fi-FI" dirty="0"/>
              <a:t>Suurissa ilmateissä tapahtuu </a:t>
            </a:r>
            <a:r>
              <a:rPr lang="fi-FI" dirty="0" smtClean="0"/>
              <a:t>epiteelivaurioita</a:t>
            </a:r>
            <a:endParaRPr lang="fi-FI" dirty="0"/>
          </a:p>
          <a:p>
            <a:pPr marL="274320" indent="-274320" fontAlgn="auto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fi-FI" dirty="0"/>
              <a:t>Yskä ja yskökset</a:t>
            </a:r>
          </a:p>
          <a:p>
            <a:pPr marL="274320" indent="-274320" fontAlgn="auto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fi-FI" dirty="0"/>
              <a:t>Värekarvalliset solut muuttuvat limaa tuottaviksi pikarisoluiksi</a:t>
            </a:r>
          </a:p>
          <a:p>
            <a:pPr marL="274320" indent="-274320" fontAlgn="auto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fi-FI" dirty="0"/>
              <a:t>Pidemmällä aikavälillä solut voivat korvautua myös levyepiteelillä jolloin liman poistuminen keuhkoista vähenee</a:t>
            </a:r>
          </a:p>
          <a:p>
            <a:pPr marL="274320" indent="-274320" fontAlgn="auto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fi-FI" dirty="0"/>
              <a:t>Epiteelin alaiseen limakalvoon kertyy tulehdussoluja</a:t>
            </a:r>
          </a:p>
          <a:p>
            <a:pPr marL="274320" indent="-274320" fontAlgn="auto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fi-FI" dirty="0"/>
              <a:t>Limarauhaset suurenevat, niiden määrä kasvaa ja ne menettävät kykyään tuottaa bakteereja tuhoavia entsyymejä</a:t>
            </a:r>
          </a:p>
          <a:p>
            <a:pPr marL="274320" indent="-274320" fontAlgn="auto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fi-FI" dirty="0"/>
              <a:t>Keuhkoputkissa </a:t>
            </a:r>
            <a:r>
              <a:rPr lang="fi-FI" dirty="0" smtClean="0"/>
              <a:t>sileä lihaskudos voi </a:t>
            </a:r>
            <a:r>
              <a:rPr lang="fi-FI" dirty="0"/>
              <a:t>lisääntyä</a:t>
            </a:r>
          </a:p>
          <a:p>
            <a:pPr marL="274320" indent="-274320" fontAlgn="auto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fi-FI" dirty="0"/>
              <a:t>Myös pienissä ilmateissä ilmenee tulehdusmuutoksia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fi-FI" dirty="0" smtClean="0">
                <a:solidFill>
                  <a:schemeClr val="accent1">
                    <a:satMod val="150000"/>
                  </a:schemeClr>
                </a:solidFill>
              </a:rPr>
              <a:t>3. Keuhkolaajentuma</a:t>
            </a:r>
            <a:endParaRPr lang="fi-FI" dirty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 rtlCol="0">
            <a:normAutofit fontScale="92500"/>
          </a:bodyPr>
          <a:lstStyle/>
          <a:p>
            <a:pPr marL="438912" indent="-32004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fi-FI" sz="2800" dirty="0" smtClean="0"/>
              <a:t>Keuhkorakkuloita tuhoutuu, elastista kimmoisuutta katoaa, hiussuoniverkostoa vähenee</a:t>
            </a:r>
          </a:p>
          <a:p>
            <a:pPr marL="438912" indent="-32004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fi-FI" sz="2800" dirty="0" smtClean="0"/>
              <a:t>Keuhkoahtauman laajuus vaikuttaa eniten keuhkoahtaumataudin ennusteeseen ja taudin kulkuun</a:t>
            </a:r>
          </a:p>
          <a:p>
            <a:pPr marL="438912" indent="-32004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fi-FI" sz="2800" dirty="0" smtClean="0"/>
              <a:t>Jos sairautta esiintyy myös pienissä ilmateissä, ilmaa voi siirtyä alueille jossa ei ole enää verenkiertoa</a:t>
            </a:r>
          </a:p>
          <a:p>
            <a:pPr marL="438912" indent="-32004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fi-FI" sz="2800" dirty="0" smtClean="0"/>
              <a:t>Toisaalta verenkiertoa voi olla alueilla, jossa ilma ei enää virtaa normaalisti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Keuhkojen toimintakokeita</a:t>
            </a:r>
            <a:endParaRPr lang="fi-FI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PEF-mittaus (</a:t>
            </a:r>
            <a:r>
              <a:rPr lang="fi-FI" i="1" dirty="0"/>
              <a:t>peak expiratory </a:t>
            </a:r>
            <a:r>
              <a:rPr lang="fi-FI" i="1" dirty="0" smtClean="0"/>
              <a:t>flow)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5114948"/>
          </a:xfrm>
        </p:spPr>
        <p:txBody>
          <a:bodyPr>
            <a:normAutofit/>
          </a:bodyPr>
          <a:lstStyle/>
          <a:p>
            <a:r>
              <a:rPr lang="fi-FI" dirty="0" smtClean="0"/>
              <a:t>PEF eli </a:t>
            </a:r>
            <a:r>
              <a:rPr lang="fi-FI" dirty="0"/>
              <a:t>uloshengityksen huippuvirtaus kuvaa millainen virtaus suurissa keuhkoputkissa </a:t>
            </a:r>
            <a:r>
              <a:rPr lang="fi-FI" dirty="0" smtClean="0"/>
              <a:t>on</a:t>
            </a:r>
          </a:p>
          <a:p>
            <a:r>
              <a:rPr lang="fi-FI" dirty="0" smtClean="0"/>
              <a:t> </a:t>
            </a:r>
            <a:r>
              <a:rPr lang="fi-FI" dirty="0"/>
              <a:t>PEF- mittaus on nopein ja yksinkertaisin koe, </a:t>
            </a:r>
            <a:endParaRPr lang="fi-FI" dirty="0" smtClean="0"/>
          </a:p>
          <a:p>
            <a:pPr>
              <a:buNone/>
            </a:pPr>
            <a:r>
              <a:rPr lang="fi-FI" dirty="0" smtClean="0"/>
              <a:t>   joka </a:t>
            </a:r>
            <a:r>
              <a:rPr lang="fi-FI" dirty="0"/>
              <a:t>kuvastaa keuhkojen toimintaa </a:t>
            </a:r>
            <a:endParaRPr lang="fi-FI" dirty="0" smtClean="0"/>
          </a:p>
          <a:p>
            <a:r>
              <a:rPr lang="fi-FI" dirty="0" smtClean="0"/>
              <a:t>Tulos kertoo</a:t>
            </a:r>
            <a:r>
              <a:rPr lang="fi-FI" dirty="0"/>
              <a:t>, kuinka monta litraa potilas pystyy puhaltamaan ilmaa yhden minuutin </a:t>
            </a:r>
            <a:r>
              <a:rPr lang="fi-FI" dirty="0" smtClean="0"/>
              <a:t>aikana</a:t>
            </a:r>
          </a:p>
          <a:p>
            <a:r>
              <a:rPr lang="fi-FI" dirty="0" smtClean="0"/>
              <a:t>Sitä </a:t>
            </a:r>
            <a:r>
              <a:rPr lang="fi-FI" dirty="0"/>
              <a:t>käytetään esimerkiksi astman </a:t>
            </a:r>
            <a:r>
              <a:rPr lang="fi-FI" dirty="0" smtClean="0"/>
              <a:t>seurannassa</a:t>
            </a:r>
          </a:p>
          <a:p>
            <a:pPr>
              <a:buNone/>
            </a:pPr>
            <a:r>
              <a:rPr lang="fi-FI" dirty="0" smtClean="0"/>
              <a:t>   </a:t>
            </a:r>
            <a:r>
              <a:rPr lang="fi-FI" dirty="0"/>
              <a:t>sekä astman ja keuhkoahtaumataudin </a:t>
            </a:r>
            <a:r>
              <a:rPr lang="fi-FI" dirty="0" smtClean="0"/>
              <a:t>erotusdiagnostiikassa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Miten PEF mitataan?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i-FI" dirty="0"/>
              <a:t>PEF- mittaus tehdään aina joko seisten tai </a:t>
            </a:r>
            <a:r>
              <a:rPr lang="fi-FI" dirty="0" smtClean="0"/>
              <a:t>istuen</a:t>
            </a:r>
          </a:p>
          <a:p>
            <a:r>
              <a:rPr lang="fi-FI" dirty="0" smtClean="0"/>
              <a:t>PEF- </a:t>
            </a:r>
            <a:r>
              <a:rPr lang="fi-FI" dirty="0"/>
              <a:t>mittaria pidetään vaakatasossa, keuhkot vedetään täyteen </a:t>
            </a:r>
            <a:r>
              <a:rPr lang="fi-FI" dirty="0" smtClean="0"/>
              <a:t>ilmaa</a:t>
            </a:r>
          </a:p>
          <a:p>
            <a:r>
              <a:rPr lang="fi-FI" dirty="0" smtClean="0"/>
              <a:t>Mittarin </a:t>
            </a:r>
            <a:r>
              <a:rPr lang="fi-FI" dirty="0"/>
              <a:t>suukappale asetetaan tiukasti suuhun ilmavuotojen </a:t>
            </a:r>
            <a:r>
              <a:rPr lang="fi-FI" dirty="0" smtClean="0"/>
              <a:t>välttämiseksi</a:t>
            </a:r>
            <a:endParaRPr lang="fi-FI" dirty="0"/>
          </a:p>
          <a:p>
            <a:r>
              <a:rPr lang="fi-FI" dirty="0" smtClean="0"/>
              <a:t>Sen </a:t>
            </a:r>
            <a:r>
              <a:rPr lang="fi-FI" dirty="0"/>
              <a:t>jälkeen potilas puhaltaa nopeasti ja voimakkaasti </a:t>
            </a:r>
            <a:r>
              <a:rPr lang="fi-FI" dirty="0" smtClean="0"/>
              <a:t>ulos</a:t>
            </a:r>
          </a:p>
          <a:p>
            <a:r>
              <a:rPr lang="fi-FI" dirty="0" smtClean="0"/>
              <a:t>Mittari </a:t>
            </a:r>
            <a:r>
              <a:rPr lang="fi-FI" dirty="0"/>
              <a:t>näyttää mittaustuloksen, ja mittaus toistetaan kolme kertaa samassa </a:t>
            </a:r>
            <a:r>
              <a:rPr lang="fi-FI" dirty="0" smtClean="0"/>
              <a:t>asennossa</a:t>
            </a:r>
          </a:p>
          <a:p>
            <a:r>
              <a:rPr lang="fi-FI" dirty="0" smtClean="0"/>
              <a:t>Potilaan </a:t>
            </a:r>
            <a:r>
              <a:rPr lang="fi-FI" dirty="0"/>
              <a:t>seurantalomakkeeseen merkataan paras </a:t>
            </a:r>
            <a:r>
              <a:rPr lang="fi-FI" dirty="0" smtClean="0"/>
              <a:t>mittaustulos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643042" y="5643578"/>
            <a:ext cx="47916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2400" dirty="0" smtClean="0"/>
              <a:t>PEF-mittari</a:t>
            </a:r>
            <a:endParaRPr lang="fi-FI" sz="2400" dirty="0"/>
          </a:p>
        </p:txBody>
      </p:sp>
      <p:pic>
        <p:nvPicPr>
          <p:cNvPr id="6" name="Content Placeholder 5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643050"/>
            <a:ext cx="8229600" cy="3556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PEF-mittauksen tulos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900634"/>
          </a:xfrm>
        </p:spPr>
        <p:txBody>
          <a:bodyPr>
            <a:normAutofit/>
          </a:bodyPr>
          <a:lstStyle/>
          <a:p>
            <a:r>
              <a:rPr lang="fi-FI" dirty="0"/>
              <a:t>PEF- viitearvo on yleensä 400- 600 </a:t>
            </a:r>
            <a:r>
              <a:rPr lang="fi-FI" dirty="0" smtClean="0"/>
              <a:t>l/min</a:t>
            </a:r>
          </a:p>
          <a:p>
            <a:r>
              <a:rPr lang="fi-FI" dirty="0" smtClean="0"/>
              <a:t>Se </a:t>
            </a:r>
            <a:r>
              <a:rPr lang="fi-FI" dirty="0"/>
              <a:t>voi vaihdella potilaan iän, sukupuolen ja koon </a:t>
            </a:r>
            <a:r>
              <a:rPr lang="fi-FI" dirty="0" smtClean="0"/>
              <a:t>mukaan</a:t>
            </a:r>
          </a:p>
          <a:p>
            <a:r>
              <a:rPr lang="fi-FI" dirty="0" smtClean="0"/>
              <a:t>Jos </a:t>
            </a:r>
            <a:r>
              <a:rPr lang="fi-FI" dirty="0"/>
              <a:t>potilaalla on astmaoireita, PEF- arvot voivat olla alhaisempia keuhkoputkien ahtauman </a:t>
            </a:r>
            <a:r>
              <a:rPr lang="fi-FI" dirty="0" smtClean="0"/>
              <a:t>vuoksi</a:t>
            </a:r>
          </a:p>
          <a:p>
            <a:r>
              <a:rPr lang="fi-FI" dirty="0" smtClean="0"/>
              <a:t> </a:t>
            </a:r>
            <a:r>
              <a:rPr lang="fi-FI" dirty="0"/>
              <a:t>Myös huono asento, mittarin kosteus tai </a:t>
            </a:r>
            <a:endParaRPr lang="fi-FI" dirty="0" smtClean="0"/>
          </a:p>
          <a:p>
            <a:pPr>
              <a:buNone/>
            </a:pPr>
            <a:r>
              <a:rPr lang="fi-FI" dirty="0" smtClean="0"/>
              <a:t>   heilahdus </a:t>
            </a:r>
            <a:r>
              <a:rPr lang="fi-FI" dirty="0"/>
              <a:t>mittauksen aikana voivat huonontaa </a:t>
            </a:r>
            <a:r>
              <a:rPr lang="fi-FI" dirty="0" smtClean="0"/>
              <a:t>mittaustulosta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SPIROMETRIA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i-FI" b="1" dirty="0"/>
              <a:t>Spirometriaa</a:t>
            </a:r>
            <a:r>
              <a:rPr lang="fi-FI" dirty="0"/>
              <a:t> käytetään, kun selvitetään miten keuhkot toimivat, ja miten ilma virtaa </a:t>
            </a:r>
            <a:r>
              <a:rPr lang="fi-FI" dirty="0" smtClean="0"/>
              <a:t>hengitysteissä</a:t>
            </a:r>
          </a:p>
          <a:p>
            <a:r>
              <a:rPr lang="fi-FI" dirty="0" smtClean="0"/>
              <a:t>Keuhkoahtaumataudin </a:t>
            </a:r>
            <a:r>
              <a:rPr lang="fi-FI" dirty="0"/>
              <a:t>ja astman määrityksessä, sekä niiden seurannassa spirometria on tärkeässä </a:t>
            </a:r>
            <a:r>
              <a:rPr lang="fi-FI" dirty="0" smtClean="0"/>
              <a:t>osassa</a:t>
            </a:r>
          </a:p>
          <a:p>
            <a:r>
              <a:rPr lang="fi-FI" dirty="0" smtClean="0"/>
              <a:t>Sillä </a:t>
            </a:r>
            <a:r>
              <a:rPr lang="fi-FI" dirty="0"/>
              <a:t>voidaan mitata keuhkojen tilavuus ja tuuletuskyky, ja se antaa tarkempaa </a:t>
            </a:r>
            <a:r>
              <a:rPr lang="fi-FI" dirty="0" smtClean="0"/>
              <a:t>tietoa </a:t>
            </a:r>
            <a:r>
              <a:rPr lang="fi-FI" dirty="0"/>
              <a:t>kuin PEF- </a:t>
            </a:r>
            <a:r>
              <a:rPr lang="fi-FI" dirty="0" smtClean="0"/>
              <a:t>mittaus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928670"/>
            <a:ext cx="8229600" cy="5197493"/>
          </a:xfrm>
        </p:spPr>
        <p:txBody>
          <a:bodyPr/>
          <a:lstStyle/>
          <a:p>
            <a:r>
              <a:rPr lang="fi-FI" dirty="0" smtClean="0"/>
              <a:t>Dynaaminen spirometria kertoo, kuinka paljon ilmaa potilas pystyy vetämään keuhkoihinsa, tai kuinka paljon ilmaa potilas pystyy puhaltamaan joko hitaasti tai nopeasti ulos</a:t>
            </a:r>
          </a:p>
          <a:p>
            <a:pPr>
              <a:buNone/>
            </a:pPr>
            <a:endParaRPr lang="fi-FI" dirty="0" smtClean="0"/>
          </a:p>
          <a:p>
            <a:r>
              <a:rPr lang="fi-FI" dirty="0" smtClean="0"/>
              <a:t>Tilavuusspirometria kertoo sen ilmamäärän, joka jää keuhkoihin syvän ulospuhalluksen jälkeen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5357826"/>
            <a:ext cx="8229600" cy="1143000"/>
          </a:xfrm>
        </p:spPr>
        <p:txBody>
          <a:bodyPr>
            <a:normAutofit/>
          </a:bodyPr>
          <a:lstStyle/>
          <a:p>
            <a:r>
              <a:rPr lang="fi-FI" sz="2000" dirty="0" smtClean="0"/>
              <a:t>Spirometrialaite</a:t>
            </a:r>
            <a:endParaRPr lang="fi-FI" sz="2000" dirty="0"/>
          </a:p>
        </p:txBody>
      </p:sp>
      <p:pic>
        <p:nvPicPr>
          <p:cNvPr id="4" name="Content Placeholder 3" descr="spirometrialaite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18" y="642918"/>
            <a:ext cx="533572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Miten spirometria tutkimus tehdään?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28596" y="1500174"/>
            <a:ext cx="8358246" cy="5114948"/>
          </a:xfrm>
        </p:spPr>
        <p:txBody>
          <a:bodyPr>
            <a:normAutofit/>
          </a:bodyPr>
          <a:lstStyle/>
          <a:p>
            <a:r>
              <a:rPr lang="fi-FI" dirty="0" smtClean="0"/>
              <a:t>Spirometrialaite </a:t>
            </a:r>
            <a:r>
              <a:rPr lang="fi-FI" dirty="0"/>
              <a:t>kalibroidaan, potilaan täytyy olla tupakoimatta neljä </a:t>
            </a:r>
            <a:r>
              <a:rPr lang="fi-FI" dirty="0" smtClean="0"/>
              <a:t>tuntia, sekä </a:t>
            </a:r>
            <a:r>
              <a:rPr lang="fi-FI" dirty="0"/>
              <a:t>olla syömättä </a:t>
            </a:r>
            <a:r>
              <a:rPr lang="fi-FI" dirty="0" smtClean="0"/>
              <a:t>ja</a:t>
            </a:r>
          </a:p>
          <a:p>
            <a:pPr>
              <a:buNone/>
            </a:pPr>
            <a:r>
              <a:rPr lang="fi-FI" dirty="0" smtClean="0"/>
              <a:t>   </a:t>
            </a:r>
            <a:r>
              <a:rPr lang="fi-FI" dirty="0"/>
              <a:t>välttää fyysistä rasitusta </a:t>
            </a:r>
            <a:r>
              <a:rPr lang="fi-FI" dirty="0" smtClean="0"/>
              <a:t>kaksi </a:t>
            </a:r>
            <a:r>
              <a:rPr lang="fi-FI" dirty="0"/>
              <a:t>tuntia ennen </a:t>
            </a:r>
            <a:r>
              <a:rPr lang="fi-FI" dirty="0" smtClean="0"/>
              <a:t>koetta</a:t>
            </a:r>
          </a:p>
          <a:p>
            <a:r>
              <a:rPr lang="fi-FI" dirty="0" smtClean="0"/>
              <a:t>Potilas </a:t>
            </a:r>
            <a:r>
              <a:rPr lang="fi-FI" dirty="0"/>
              <a:t>asettuu istumaan jalat maassa, selkä </a:t>
            </a:r>
            <a:r>
              <a:rPr lang="fi-FI" dirty="0" smtClean="0"/>
              <a:t>suorana</a:t>
            </a:r>
          </a:p>
          <a:p>
            <a:pPr>
              <a:buNone/>
            </a:pPr>
            <a:r>
              <a:rPr lang="fi-FI" dirty="0" smtClean="0"/>
              <a:t>   </a:t>
            </a:r>
            <a:r>
              <a:rPr lang="fi-FI" dirty="0"/>
              <a:t>ja hänen nenänsä puristetaan kiinni nenäpuristimen </a:t>
            </a:r>
            <a:r>
              <a:rPr lang="fi-FI" dirty="0" smtClean="0"/>
              <a:t>avulla</a:t>
            </a:r>
          </a:p>
          <a:p>
            <a:r>
              <a:rPr lang="fi-FI" dirty="0" smtClean="0"/>
              <a:t>Potilas </a:t>
            </a:r>
            <a:r>
              <a:rPr lang="fi-FI" dirty="0"/>
              <a:t>vetää keuhkot täyteen ilmaa ja asettaa suukappaleen tiiviisti suuhunsa ennen </a:t>
            </a:r>
            <a:r>
              <a:rPr lang="fi-FI" dirty="0" smtClean="0"/>
              <a:t>puhaltamista</a:t>
            </a:r>
          </a:p>
          <a:p>
            <a:r>
              <a:rPr lang="fi-FI" dirty="0" smtClean="0"/>
              <a:t>Tämän </a:t>
            </a:r>
            <a:r>
              <a:rPr lang="fi-FI" dirty="0"/>
              <a:t>jälkeen potilas puhaltaa keuhkot voimakkaasti </a:t>
            </a:r>
            <a:r>
              <a:rPr lang="fi-FI" dirty="0" smtClean="0"/>
              <a:t>tyhjiksi</a:t>
            </a:r>
          </a:p>
          <a:p>
            <a:r>
              <a:rPr lang="fi-FI" dirty="0" smtClean="0"/>
              <a:t>Puhallus </a:t>
            </a:r>
            <a:r>
              <a:rPr lang="fi-FI" dirty="0"/>
              <a:t>toistetaan kolmesti ja niiden keskiarvo </a:t>
            </a:r>
            <a:r>
              <a:rPr lang="fi-FI" dirty="0" smtClean="0"/>
              <a:t>kirjataan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Spirometria mittauksen tulos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28596" y="1571612"/>
            <a:ext cx="8229600" cy="4900634"/>
          </a:xfrm>
        </p:spPr>
        <p:txBody>
          <a:bodyPr>
            <a:normAutofit/>
          </a:bodyPr>
          <a:lstStyle/>
          <a:p>
            <a:r>
              <a:rPr lang="fi-FI" dirty="0"/>
              <a:t>Keuhkojen tilavuus on aikuisella ihmisellä </a:t>
            </a:r>
            <a:r>
              <a:rPr lang="fi-FI" dirty="0" smtClean="0"/>
              <a:t>yleensä</a:t>
            </a:r>
          </a:p>
          <a:p>
            <a:pPr>
              <a:buNone/>
            </a:pPr>
            <a:r>
              <a:rPr lang="fi-FI" dirty="0" smtClean="0"/>
              <a:t>   </a:t>
            </a:r>
            <a:r>
              <a:rPr lang="fi-FI" dirty="0"/>
              <a:t>6-7 litraa </a:t>
            </a:r>
            <a:r>
              <a:rPr lang="fi-FI" dirty="0" smtClean="0"/>
              <a:t>minuutissa</a:t>
            </a:r>
          </a:p>
          <a:p>
            <a:r>
              <a:rPr lang="fi-FI" dirty="0" smtClean="0"/>
              <a:t>Siihen </a:t>
            </a:r>
            <a:r>
              <a:rPr lang="fi-FI" dirty="0"/>
              <a:t>vaikuttavat ikä, sukupuoli ja potilaan </a:t>
            </a:r>
            <a:r>
              <a:rPr lang="fi-FI" dirty="0" smtClean="0"/>
              <a:t>koko </a:t>
            </a:r>
          </a:p>
          <a:p>
            <a:r>
              <a:rPr lang="fi-FI" dirty="0" smtClean="0"/>
              <a:t>Spirometrialla </a:t>
            </a:r>
            <a:r>
              <a:rPr lang="fi-FI" dirty="0"/>
              <a:t>voi tehdä neljä eri mittausta, jotka ovat sisäänhengityksen varatila (n. kolme litraa), levossa sisään- ja uloshengitys eli tidaalihengitys </a:t>
            </a:r>
            <a:endParaRPr lang="fi-FI" dirty="0" smtClean="0"/>
          </a:p>
          <a:p>
            <a:pPr>
              <a:buNone/>
            </a:pPr>
            <a:r>
              <a:rPr lang="fi-FI" dirty="0" smtClean="0"/>
              <a:t>   (</a:t>
            </a:r>
            <a:r>
              <a:rPr lang="fi-FI" dirty="0"/>
              <a:t>n. 0,5 litraa), uloshengityksen varatila (n. yksi litra) ja keuhkojen muotoa ylläpitävän ilman jäännösilmatila (n. 1,5 litraa</a:t>
            </a:r>
            <a:r>
              <a:rPr lang="fi-FI" dirty="0" smtClean="0"/>
              <a:t>)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BRONKOSKOPIA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5114948"/>
          </a:xfrm>
        </p:spPr>
        <p:txBody>
          <a:bodyPr>
            <a:normAutofit/>
          </a:bodyPr>
          <a:lstStyle/>
          <a:p>
            <a:r>
              <a:rPr lang="fi-FI" b="1" dirty="0"/>
              <a:t>Bronkoskopiaa</a:t>
            </a:r>
            <a:r>
              <a:rPr lang="fi-FI" dirty="0"/>
              <a:t> eli keuhkoputkientähystystä </a:t>
            </a:r>
            <a:endParaRPr lang="fi-FI" dirty="0" smtClean="0"/>
          </a:p>
          <a:p>
            <a:pPr>
              <a:buNone/>
            </a:pPr>
            <a:r>
              <a:rPr lang="fi-FI" dirty="0" smtClean="0"/>
              <a:t>   käytetään esimerkiksi COPD tutkimuksissa</a:t>
            </a:r>
          </a:p>
          <a:p>
            <a:r>
              <a:rPr lang="fi-FI" dirty="0" smtClean="0"/>
              <a:t>Tähystimen </a:t>
            </a:r>
            <a:r>
              <a:rPr lang="fi-FI" dirty="0"/>
              <a:t>läpimitta on noin 6 millimetriä ja siinä </a:t>
            </a:r>
            <a:endParaRPr lang="fi-FI" dirty="0" smtClean="0"/>
          </a:p>
          <a:p>
            <a:pPr>
              <a:buNone/>
            </a:pPr>
            <a:r>
              <a:rPr lang="fi-FI" dirty="0" smtClean="0"/>
              <a:t>   on </a:t>
            </a:r>
            <a:r>
              <a:rPr lang="fi-FI" dirty="0"/>
              <a:t>valo, jonka avulla voidaan tarkastella elimistön </a:t>
            </a:r>
            <a:r>
              <a:rPr lang="fi-FI" dirty="0" smtClean="0"/>
              <a:t>rakenteita</a:t>
            </a:r>
          </a:p>
          <a:p>
            <a:r>
              <a:rPr lang="fi-FI" dirty="0" smtClean="0"/>
              <a:t>Nykyisin </a:t>
            </a:r>
            <a:r>
              <a:rPr lang="fi-FI" dirty="0"/>
              <a:t>on käytössä myös </a:t>
            </a:r>
            <a:r>
              <a:rPr lang="fi-FI" dirty="0" smtClean="0"/>
              <a:t>videobronkoskopia </a:t>
            </a:r>
            <a:r>
              <a:rPr lang="fi-FI" dirty="0" smtClean="0">
                <a:sym typeface="Wingdings" pitchFamily="2" charset="2"/>
              </a:rPr>
              <a:t></a:t>
            </a:r>
            <a:r>
              <a:rPr lang="fi-FI" dirty="0" smtClean="0"/>
              <a:t> </a:t>
            </a:r>
            <a:r>
              <a:rPr lang="fi-FI" dirty="0"/>
              <a:t>toimenpidettä voidaan seurata monitorilta, mikä helpottaa </a:t>
            </a:r>
            <a:r>
              <a:rPr lang="fi-FI" dirty="0" smtClean="0"/>
              <a:t>analysointia</a:t>
            </a:r>
          </a:p>
          <a:p>
            <a:r>
              <a:rPr lang="fi-FI" dirty="0" smtClean="0"/>
              <a:t>Toimenpide </a:t>
            </a:r>
            <a:r>
              <a:rPr lang="fi-FI" dirty="0"/>
              <a:t>ei ole kivulias ja se kestää noin 20 </a:t>
            </a:r>
            <a:r>
              <a:rPr lang="fi-FI" dirty="0" smtClean="0"/>
              <a:t>minuuttia</a:t>
            </a:r>
          </a:p>
          <a:p>
            <a:r>
              <a:rPr lang="fi-FI" dirty="0" smtClean="0"/>
              <a:t>Ennen </a:t>
            </a:r>
            <a:r>
              <a:rPr lang="fi-FI" dirty="0"/>
              <a:t>tähystystä potilaan tulisi olla ravinnotta ja tupakoimatta noin 6-8 </a:t>
            </a:r>
            <a:r>
              <a:rPr lang="fi-FI" dirty="0" smtClean="0"/>
              <a:t>tuntia</a:t>
            </a:r>
          </a:p>
          <a:p>
            <a:r>
              <a:rPr lang="fi-FI" dirty="0" smtClean="0"/>
              <a:t> </a:t>
            </a:r>
            <a:r>
              <a:rPr lang="fi-FI" dirty="0"/>
              <a:t>Aamulääkkeet sekä hengitettävät lääkkeet voidaan ottaa </a:t>
            </a:r>
            <a:r>
              <a:rPr lang="fi-FI" dirty="0" smtClean="0"/>
              <a:t>normaalisti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0"/>
            <a:ext cx="7239000" cy="1143000"/>
          </a:xfrm>
        </p:spPr>
        <p:txBody>
          <a:bodyPr/>
          <a:lstStyle/>
          <a:p>
            <a:r>
              <a:rPr lang="fi-FI" dirty="0" smtClean="0"/>
              <a:t>Ennen toimenpidettä...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28596" y="1214422"/>
            <a:ext cx="8229600" cy="5429288"/>
          </a:xfrm>
        </p:spPr>
        <p:txBody>
          <a:bodyPr>
            <a:noAutofit/>
          </a:bodyPr>
          <a:lstStyle/>
          <a:p>
            <a:r>
              <a:rPr lang="fi-FI" sz="2400" dirty="0" smtClean="0"/>
              <a:t>Potilaalle </a:t>
            </a:r>
            <a:r>
              <a:rPr lang="fi-FI" sz="2400" dirty="0"/>
              <a:t>voidaan antaa rauhoittavia </a:t>
            </a:r>
            <a:r>
              <a:rPr lang="fi-FI" sz="2400" dirty="0" smtClean="0"/>
              <a:t>lääkkeitä </a:t>
            </a:r>
            <a:r>
              <a:rPr lang="fi-FI" sz="2400" dirty="0" smtClean="0">
                <a:sym typeface="Wingdings" pitchFamily="2" charset="2"/>
              </a:rPr>
              <a:t> </a:t>
            </a:r>
            <a:r>
              <a:rPr lang="fi-FI" sz="2400" dirty="0" smtClean="0"/>
              <a:t>Yhteistyö </a:t>
            </a:r>
            <a:r>
              <a:rPr lang="fi-FI" sz="2400" dirty="0"/>
              <a:t>potilaan kanssa </a:t>
            </a:r>
            <a:r>
              <a:rPr lang="fi-FI" sz="2400" dirty="0" smtClean="0"/>
              <a:t>on </a:t>
            </a:r>
            <a:r>
              <a:rPr lang="fi-FI" sz="2400" dirty="0"/>
              <a:t>helpompaa ilman esilääkettä, sillä silloin potilas omaksuu ohjauksen paremmin </a:t>
            </a:r>
            <a:r>
              <a:rPr lang="fi-FI" sz="2400" dirty="0" smtClean="0"/>
              <a:t>kuin </a:t>
            </a:r>
            <a:r>
              <a:rPr lang="fi-FI" sz="2400" dirty="0"/>
              <a:t>esilääkitty </a:t>
            </a:r>
            <a:r>
              <a:rPr lang="fi-FI" sz="2400" dirty="0" smtClean="0"/>
              <a:t>potilas</a:t>
            </a:r>
          </a:p>
          <a:p>
            <a:r>
              <a:rPr lang="fi-FI" sz="2400" dirty="0" smtClean="0"/>
              <a:t>Liman </a:t>
            </a:r>
            <a:r>
              <a:rPr lang="fi-FI" sz="2400" dirty="0"/>
              <a:t>erityksen vähentämiseksi ja bradykardian estämiseksi potilaalle annetaan </a:t>
            </a:r>
            <a:r>
              <a:rPr lang="fi-FI" sz="2400" dirty="0" smtClean="0"/>
              <a:t>atropiinia </a:t>
            </a:r>
            <a:r>
              <a:rPr lang="fi-FI" sz="2400" dirty="0"/>
              <a:t>puoli tuntia ennen </a:t>
            </a:r>
            <a:r>
              <a:rPr lang="fi-FI" sz="2400" dirty="0" smtClean="0"/>
              <a:t>tutkimusta </a:t>
            </a:r>
          </a:p>
          <a:p>
            <a:r>
              <a:rPr lang="fi-FI" sz="2400" dirty="0" smtClean="0"/>
              <a:t>Potilaan </a:t>
            </a:r>
            <a:r>
              <a:rPr lang="fi-FI" sz="2400" dirty="0"/>
              <a:t>nielu, kurkunpää ja henkitorvi puudutetaan spray-puudutteella tai </a:t>
            </a:r>
            <a:r>
              <a:rPr lang="fi-FI" sz="2400" dirty="0" smtClean="0"/>
              <a:t>spiralla</a:t>
            </a:r>
          </a:p>
          <a:p>
            <a:r>
              <a:rPr lang="fi-FI" sz="2400" dirty="0" smtClean="0"/>
              <a:t>Tähystimen </a:t>
            </a:r>
            <a:r>
              <a:rPr lang="fi-FI" sz="2400" dirty="0"/>
              <a:t>avulla voi tarvittaessa lisätä </a:t>
            </a:r>
            <a:r>
              <a:rPr lang="fi-FI" sz="2400" dirty="0" smtClean="0"/>
              <a:t>puudutetta</a:t>
            </a:r>
          </a:p>
          <a:p>
            <a:r>
              <a:rPr lang="fi-FI" sz="2400" dirty="0" smtClean="0"/>
              <a:t>Tähystys voidaan </a:t>
            </a:r>
            <a:r>
              <a:rPr lang="fi-FI" sz="2400" dirty="0"/>
              <a:t>tehdä nenän kautta, mikäli potilaan yskimisrefleksi on voimakas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Toimenpiteen aikana...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Potilaalle </a:t>
            </a:r>
            <a:r>
              <a:rPr lang="fi-FI" dirty="0"/>
              <a:t>laitetaan </a:t>
            </a:r>
            <a:r>
              <a:rPr lang="fi-FI" dirty="0" smtClean="0"/>
              <a:t>suukappale</a:t>
            </a:r>
          </a:p>
          <a:p>
            <a:r>
              <a:rPr lang="fi-FI" dirty="0" smtClean="0"/>
              <a:t>Lääkäri </a:t>
            </a:r>
            <a:r>
              <a:rPr lang="fi-FI" dirty="0"/>
              <a:t>työntää tähystimen varovasti potilaan nieluun, henkitorveen ja </a:t>
            </a:r>
            <a:r>
              <a:rPr lang="fi-FI" dirty="0" smtClean="0"/>
              <a:t>keuhkoputkistoon</a:t>
            </a:r>
          </a:p>
          <a:p>
            <a:r>
              <a:rPr lang="fi-FI" dirty="0" smtClean="0"/>
              <a:t>Tarvittaessa </a:t>
            </a:r>
            <a:r>
              <a:rPr lang="fi-FI" dirty="0"/>
              <a:t>tähystimeen liitetään instrumentti, jolla voidaan ottaa koepaloja esimerkiksi </a:t>
            </a:r>
            <a:r>
              <a:rPr lang="fi-FI" dirty="0" smtClean="0"/>
              <a:t>keuhkoputkista</a:t>
            </a:r>
          </a:p>
          <a:p>
            <a:r>
              <a:rPr lang="fi-FI" dirty="0" smtClean="0"/>
              <a:t>Potilaan </a:t>
            </a:r>
            <a:r>
              <a:rPr lang="fi-FI" dirty="0"/>
              <a:t>tulee olla syömättä ja juomatta kaksi tuntia toimenpiteen jälkeen tai kunnes kurkunpään puudutus ei enää </a:t>
            </a:r>
            <a:r>
              <a:rPr lang="fi-FI" dirty="0" smtClean="0"/>
              <a:t>vaikuta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68280"/>
          </a:xfrm>
        </p:spPr>
        <p:txBody>
          <a:bodyPr>
            <a:normAutofit fontScale="90000"/>
          </a:bodyPr>
          <a:lstStyle/>
          <a:p>
            <a:r>
              <a:rPr lang="fi-FI" dirty="0" err="1" smtClean="0"/>
              <a:t>Bronkoskopia</a:t>
            </a:r>
            <a:endParaRPr lang="fi-FI" dirty="0"/>
          </a:p>
        </p:txBody>
      </p:sp>
      <p:pic>
        <p:nvPicPr>
          <p:cNvPr id="4" name="Content Placeholder 3" descr="Bronchoscopy; drawing shows a bronchoscope inserted through the mouth, trachea, and bronchus into the lung; lymph nodes along trachea and bronchi; and cancer in one lung. Inset shows patient lying on a table having a bronchoscopy.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22" y="1285860"/>
            <a:ext cx="4000528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ASTMA JA KEUHKOAHTAUMATAUTIA SAIRASTAVAN POTILAAN HENGITYKSEN AUTTAMISMENETELMIÄ</a:t>
            </a:r>
            <a:endParaRPr lang="fi-FI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28596" y="0"/>
            <a:ext cx="7467600" cy="1143000"/>
          </a:xfrm>
        </p:spPr>
        <p:txBody>
          <a:bodyPr/>
          <a:lstStyle/>
          <a:p>
            <a:r>
              <a:rPr lang="fi-FI" dirty="0" smtClean="0"/>
              <a:t>HENGENAHDISTUS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"/>
          </p:nvPr>
        </p:nvSpPr>
        <p:spPr>
          <a:xfrm>
            <a:off x="428596" y="1285860"/>
            <a:ext cx="8229600" cy="4525963"/>
          </a:xfrm>
        </p:spPr>
        <p:txBody>
          <a:bodyPr>
            <a:normAutofit/>
          </a:bodyPr>
          <a:lstStyle/>
          <a:p>
            <a:r>
              <a:rPr lang="fi-FI" dirty="0" smtClean="0"/>
              <a:t>Voi olla seurauksena</a:t>
            </a:r>
          </a:p>
          <a:p>
            <a:pPr lvl="1"/>
            <a:r>
              <a:rPr lang="fi-FI" dirty="0" smtClean="0"/>
              <a:t>äkillisestä, kroonisesta tai vähitellen kehittyvästä sairaudesta </a:t>
            </a:r>
          </a:p>
          <a:p>
            <a:pPr lvl="1"/>
            <a:r>
              <a:rPr lang="fi-FI" dirty="0" smtClean="0"/>
              <a:t>tapahtumasta, esim. akuutista astmakohtauksesta</a:t>
            </a:r>
          </a:p>
          <a:p>
            <a:pPr lvl="1"/>
            <a:r>
              <a:rPr lang="fi-FI" dirty="0" smtClean="0"/>
              <a:t>kroonisesta hengityselinsairaudesta, kuten keuhkoahtaumataudista</a:t>
            </a:r>
          </a:p>
          <a:p>
            <a:r>
              <a:rPr lang="fi-FI" dirty="0" smtClean="0"/>
              <a:t>Hoidon tavoitteena on turvata riittävä hapensaanti ja normaali hengitystoiminta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fi-FI" dirty="0" smtClean="0"/>
              <a:t>1. HENGITYKSEN HAVAINNOINTI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fi-FI" sz="2800" smtClean="0"/>
              <a:t>Normaali hengitystapa</a:t>
            </a:r>
          </a:p>
          <a:p>
            <a:pPr lvl="1" eaLnBrk="1" hangingPunct="1"/>
            <a:r>
              <a:rPr lang="fi-FI" smtClean="0"/>
              <a:t>Tasainen, lähes äänetön, hengitysliikkeet rauhallisia</a:t>
            </a:r>
          </a:p>
          <a:p>
            <a:pPr eaLnBrk="1" hangingPunct="1"/>
            <a:r>
              <a:rPr lang="fi-FI" sz="2800" smtClean="0"/>
              <a:t>Epänormaali hengitystapa</a:t>
            </a:r>
          </a:p>
          <a:p>
            <a:pPr lvl="1" eaLnBrk="1" hangingPunct="1"/>
            <a:r>
              <a:rPr lang="fi-FI" smtClean="0"/>
              <a:t>Pinnallinen, hyperventiloiva, haukkova: hengitystieinfektio </a:t>
            </a:r>
          </a:p>
          <a:p>
            <a:pPr lvl="1" eaLnBrk="1" hangingPunct="1"/>
            <a:r>
              <a:rPr lang="fi-FI" smtClean="0"/>
              <a:t>Rahiseva: hengitysteissä limaa/nestettä</a:t>
            </a:r>
          </a:p>
          <a:p>
            <a:pPr lvl="1" eaLnBrk="1" hangingPunct="1"/>
            <a:r>
              <a:rPr lang="fi-FI" smtClean="0"/>
              <a:t>Vinkuva: astmakohtaus</a:t>
            </a:r>
          </a:p>
          <a:p>
            <a:pPr lvl="1" eaLnBrk="1" hangingPunct="1"/>
            <a:r>
              <a:rPr lang="fi-FI" smtClean="0"/>
              <a:t>Ritisevä: tulehtuneet keuhkoputket</a:t>
            </a:r>
          </a:p>
          <a:p>
            <a:pPr eaLnBrk="1" hangingPunct="1"/>
            <a:r>
              <a:rPr lang="fi-FI" sz="2800" smtClean="0"/>
              <a:t>Tarkkailu ja kuuntelu (auskultointi)</a:t>
            </a:r>
          </a:p>
          <a:p>
            <a:pPr eaLnBrk="1" hangingPunct="1"/>
            <a:endParaRPr lang="fi-FI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HAVAINNOINTI JATKUU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fi-FI" sz="2800" b="1" dirty="0" smtClean="0"/>
              <a:t>HENGITYSTIHEYS ELI HENGITYSFREKVENSSI</a:t>
            </a:r>
          </a:p>
          <a:p>
            <a:pPr>
              <a:lnSpc>
                <a:spcPct val="90000"/>
              </a:lnSpc>
            </a:pPr>
            <a:r>
              <a:rPr lang="fi-FI" sz="2800" dirty="0" smtClean="0"/>
              <a:t>Keho nopeuttaa hengitystiheyttä hapenpuutteessa</a:t>
            </a:r>
          </a:p>
          <a:p>
            <a:pPr>
              <a:lnSpc>
                <a:spcPct val="90000"/>
              </a:lnSpc>
            </a:pPr>
            <a:r>
              <a:rPr lang="fi-FI" sz="2800" dirty="0" smtClean="0"/>
              <a:t>Lasketaan kuinka monesti potilaan rintakehä nousee ja laskee minuutin aikana</a:t>
            </a:r>
          </a:p>
          <a:p>
            <a:pPr>
              <a:lnSpc>
                <a:spcPct val="90000"/>
              </a:lnSpc>
            </a:pPr>
            <a:r>
              <a:rPr lang="fi-FI" sz="2800" dirty="0" smtClean="0"/>
              <a:t>Normaaliarvo 12-16 kertaa minuutissa</a:t>
            </a:r>
          </a:p>
          <a:p>
            <a:pPr>
              <a:lnSpc>
                <a:spcPct val="90000"/>
              </a:lnSpc>
            </a:pPr>
            <a:r>
              <a:rPr lang="fi-FI" sz="2800" dirty="0" smtClean="0"/>
              <a:t>Huomioitava</a:t>
            </a:r>
          </a:p>
          <a:p>
            <a:pPr lvl="1">
              <a:lnSpc>
                <a:spcPct val="90000"/>
              </a:lnSpc>
            </a:pPr>
            <a:r>
              <a:rPr lang="fi-FI" dirty="0" smtClean="0"/>
              <a:t>Potilaan ikä: Vanhetessa hengitystiheys kasvaa ja hengittäminen pinnallisempaa</a:t>
            </a:r>
          </a:p>
          <a:p>
            <a:pPr lvl="1">
              <a:lnSpc>
                <a:spcPct val="90000"/>
              </a:lnSpc>
            </a:pPr>
            <a:r>
              <a:rPr lang="fi-FI" dirty="0" smtClean="0"/>
              <a:t>Kivut: Nopeuttavat hengitystiheyttä</a:t>
            </a:r>
          </a:p>
          <a:p>
            <a:pPr lvl="1">
              <a:lnSpc>
                <a:spcPct val="90000"/>
              </a:lnSpc>
            </a:pPr>
            <a:endParaRPr lang="fi-FI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dirty="0" smtClean="0"/>
              <a:t>POTILAAN TUNTEMUKSIEN HAVAINNOINTIA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57158" y="2143116"/>
            <a:ext cx="8229600" cy="3992562"/>
          </a:xfrm>
        </p:spPr>
        <p:txBody>
          <a:bodyPr/>
          <a:lstStyle/>
          <a:p>
            <a:r>
              <a:rPr lang="fi-FI" dirty="0" smtClean="0"/>
              <a:t>Potilaan on hankala puhua yhdellä hengenvedolla</a:t>
            </a:r>
          </a:p>
          <a:p>
            <a:r>
              <a:rPr lang="fi-FI" dirty="0" smtClean="0"/>
              <a:t>Yskiminen on voimatonta</a:t>
            </a:r>
          </a:p>
          <a:p>
            <a:r>
              <a:rPr lang="fi-FI" dirty="0" smtClean="0"/>
              <a:t>Hartiat ja vatsan apulihakset ovat käytössä hengittäessä</a:t>
            </a:r>
            <a:endParaRPr lang="fi-FI" sz="2800" dirty="0" smtClean="0"/>
          </a:p>
          <a:p>
            <a:endParaRPr lang="fi-FI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00034" y="571488"/>
            <a:ext cx="7467600" cy="1143000"/>
          </a:xfrm>
        </p:spPr>
        <p:txBody>
          <a:bodyPr>
            <a:noAutofit/>
          </a:bodyPr>
          <a:lstStyle/>
          <a:p>
            <a:r>
              <a:rPr lang="fi-FI" sz="3600" dirty="0" smtClean="0"/>
              <a:t>2. </a:t>
            </a:r>
            <a:r>
              <a:rPr lang="fi-FI" sz="3200" dirty="0" smtClean="0"/>
              <a:t>HOITOHENKILÖKUNNAN ROOLIT ASTMA- TAI COPD-POTILAAN AUTTAMISMENETELMIEN TOTEUTTAJANA</a:t>
            </a:r>
            <a:endParaRPr lang="fi-FI" sz="3200" dirty="0"/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"/>
          </p:nvPr>
        </p:nvSpPr>
        <p:spPr>
          <a:xfrm>
            <a:off x="500034" y="1714488"/>
            <a:ext cx="8229600" cy="5000660"/>
          </a:xfrm>
        </p:spPr>
        <p:txBody>
          <a:bodyPr>
            <a:normAutofit fontScale="92500" lnSpcReduction="20000"/>
          </a:bodyPr>
          <a:lstStyle/>
          <a:p>
            <a:r>
              <a:rPr lang="fi-FI" dirty="0" smtClean="0"/>
              <a:t>Selvittää hengenahdistuksen syy</a:t>
            </a:r>
          </a:p>
          <a:p>
            <a:r>
              <a:rPr lang="fi-FI" dirty="0" smtClean="0"/>
              <a:t>Potilaan voinnin seuraaminen</a:t>
            </a:r>
          </a:p>
          <a:p>
            <a:r>
              <a:rPr lang="fi-FI" dirty="0" smtClean="0"/>
              <a:t>Potilaan ja omaisten rauhoittaminen</a:t>
            </a:r>
          </a:p>
          <a:p>
            <a:r>
              <a:rPr lang="fi-FI" dirty="0" smtClean="0"/>
              <a:t>Luoda potilaalle turvallinen olo, potilasta ei saa jättää yksin</a:t>
            </a:r>
          </a:p>
          <a:p>
            <a:r>
              <a:rPr lang="fi-FI" dirty="0" smtClean="0"/>
              <a:t>Tapoja: Kuunteleminen, koskettaminen, puhuminen, musiikki, läsnäolo, raitis ilma, potilaan voinnin tiedustelu</a:t>
            </a:r>
          </a:p>
          <a:p>
            <a:r>
              <a:rPr lang="fi-FI" dirty="0" smtClean="0"/>
              <a:t>Henkilökunnan tulee toimia rauhallisesti ja ammattimaisesti, jotta potilas kokee tilanteen olevan hallinnassa</a:t>
            </a:r>
          </a:p>
          <a:p>
            <a:r>
              <a:rPr lang="fi-FI" dirty="0" smtClean="0"/>
              <a:t>Potilaan psyykkisestä tasapainosta on pidettävä huolta</a:t>
            </a:r>
          </a:p>
          <a:p>
            <a:pPr lvl="1"/>
            <a:r>
              <a:rPr lang="fi-FI" dirty="0" smtClean="0"/>
              <a:t>Se koostuu sisäisestä ja ulkoisesta turvallisuudesta sekä minäkuvan eheydestä</a:t>
            </a:r>
          </a:p>
          <a:p>
            <a:r>
              <a:rPr lang="fi-FI" dirty="0" smtClean="0"/>
              <a:t>Hyvä hoitosuhde</a:t>
            </a:r>
          </a:p>
          <a:p>
            <a:pPr lvl="1"/>
            <a:r>
              <a:rPr lang="fi-FI" dirty="0" smtClean="0"/>
              <a:t>Ammattitaito, vuorovaikutus, tasavertaisuus, luottamus, lohduttaminen ja hyväksyminen</a:t>
            </a:r>
          </a:p>
          <a:p>
            <a:r>
              <a:rPr lang="fi-FI" dirty="0" smtClean="0"/>
              <a:t>Vaikka hengitysvaikeus ei kokonaan poistuisikaan, fyysisen ja henkisen ahdistuksen helpottaminen parantaa potilaan elämänlaatua</a:t>
            </a:r>
          </a:p>
          <a:p>
            <a:endParaRPr lang="fi-FI" dirty="0" smtClean="0"/>
          </a:p>
          <a:p>
            <a:endParaRPr lang="fi-FI" dirty="0" smtClean="0"/>
          </a:p>
          <a:p>
            <a:endParaRPr lang="fi-FI" dirty="0" smtClean="0"/>
          </a:p>
          <a:p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Potilaan ohjaus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fi-FI" dirty="0" smtClean="0"/>
              <a:t>Tärkeä osa hoitotyötä</a:t>
            </a:r>
          </a:p>
          <a:p>
            <a:r>
              <a:rPr lang="fi-FI" dirty="0" smtClean="0"/>
              <a:t>Ohjauksen sisältö määrittyy potilaan sairauden, elämäntilanteen ja tarpeiden mukaan</a:t>
            </a:r>
          </a:p>
          <a:p>
            <a:r>
              <a:rPr lang="fi-FI" dirty="0" smtClean="0"/>
              <a:t>Potilaalle opetetaan uutta faktatietoa sairaudesta ja sen hoidosta</a:t>
            </a:r>
          </a:p>
          <a:p>
            <a:r>
              <a:rPr lang="fi-FI" dirty="0" smtClean="0"/>
              <a:t>Tärkeintä on käynnistää kehitysprosessi potilaassa, jolloin potilas sisäistää uudet tiedot ja taidot siten, että niistä tulee omia</a:t>
            </a:r>
          </a:p>
          <a:p>
            <a:r>
              <a:rPr lang="fi-FI" dirty="0" smtClean="0"/>
              <a:t>Keskustelemalla potilaan hoidosta potilas pääsee osallistumaan omaan hoitoonsa ja sen tavoitteisiin, mikä lisää potilaan motivaatiota</a:t>
            </a:r>
          </a:p>
          <a:p>
            <a:r>
              <a:rPr lang="fi-FI" dirty="0" smtClean="0"/>
              <a:t>Tärkein tavoite on potilaan hoitoon sitoutuminen. Potilaan täytyy oppia ottamaan vastuu omasta hoidostaan ja säännöstellä lääkitystään voinnin ja oireiden mukaan</a:t>
            </a:r>
          </a:p>
          <a:p>
            <a:pPr>
              <a:buNone/>
            </a:pP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28596" y="571480"/>
            <a:ext cx="8229600" cy="5840435"/>
          </a:xfrm>
        </p:spPr>
        <p:txBody>
          <a:bodyPr>
            <a:normAutofit/>
          </a:bodyPr>
          <a:lstStyle/>
          <a:p>
            <a:r>
              <a:rPr lang="fi-FI" dirty="0"/>
              <a:t>Lääkärin tehtävä on diagnoosin selittäminen potilaalle, ja hoitaja opettaa potilaalle käytännön hoitoon liittyvät </a:t>
            </a:r>
            <a:r>
              <a:rPr lang="fi-FI" dirty="0" smtClean="0"/>
              <a:t>asiat</a:t>
            </a:r>
          </a:p>
          <a:p>
            <a:r>
              <a:rPr lang="fi-FI" dirty="0" smtClean="0"/>
              <a:t>Potilaan </a:t>
            </a:r>
            <a:r>
              <a:rPr lang="fi-FI" dirty="0"/>
              <a:t>täytyy tietää hoidon tavoitteet, jotta hän osaa yhdistää ne omaan </a:t>
            </a:r>
            <a:r>
              <a:rPr lang="fi-FI" dirty="0" smtClean="0"/>
              <a:t>hoitoonsa</a:t>
            </a:r>
          </a:p>
          <a:p>
            <a:r>
              <a:rPr lang="fi-FI" dirty="0" smtClean="0"/>
              <a:t>Tavoitteita </a:t>
            </a:r>
            <a:r>
              <a:rPr lang="fi-FI" dirty="0"/>
              <a:t>ovat oireiden vähentäminen tai poistaminen kokonaan, sairauden pahenemisen estäminen, keuhkojen toiminnan parantaminen, tupakoimattomuus sekä hyvä </a:t>
            </a:r>
            <a:r>
              <a:rPr lang="fi-FI" dirty="0" smtClean="0"/>
              <a:t>elämänlaatu</a:t>
            </a:r>
          </a:p>
          <a:p>
            <a:r>
              <a:rPr lang="fi-FI" dirty="0" smtClean="0"/>
              <a:t>Jos </a:t>
            </a:r>
            <a:r>
              <a:rPr lang="fi-FI" dirty="0"/>
              <a:t>potilaan hengitysongelmat liittyvät esimerkiksi tupakointiin, tulisi ohjauksen silloin </a:t>
            </a:r>
            <a:r>
              <a:rPr lang="fi-FI"/>
              <a:t>liittyä </a:t>
            </a:r>
            <a:r>
              <a:rPr lang="fi-FI" smtClean="0"/>
              <a:t>elämäntapoihin</a:t>
            </a:r>
            <a:endParaRPr lang="fi-FI" dirty="0" smtClean="0"/>
          </a:p>
          <a:p>
            <a:r>
              <a:rPr lang="fi-FI" dirty="0" smtClean="0"/>
              <a:t>Potilaan </a:t>
            </a:r>
            <a:r>
              <a:rPr lang="fi-FI" dirty="0"/>
              <a:t>on hyvä oppia lääkityksen perusperiaatteet, esimerkiksi hoitavan ja avaavan lääkkeen erottaminen, lääkkeenottotekniikat ja sivuvaikutukset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1. ASENTOHOITO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fi-FI" dirty="0" smtClean="0"/>
              <a:t>Potilaan asennon</a:t>
            </a:r>
            <a:r>
              <a:rPr lang="fi-FI" b="1" dirty="0" smtClean="0"/>
              <a:t> </a:t>
            </a:r>
            <a:r>
              <a:rPr lang="fi-FI" dirty="0" smtClean="0"/>
              <a:t>vaihtamisella on merkittäviä vaikutuksia hengityksen helpottamisessa</a:t>
            </a:r>
          </a:p>
          <a:p>
            <a:r>
              <a:rPr lang="fi-FI" dirty="0" smtClean="0"/>
              <a:t>Potilaalta poistetaan kiristävät vaatteet ja autetaan sekä opastetaan sellaiseen asentoon, missä hänellä on mahdollisimman helppo hengittää</a:t>
            </a:r>
          </a:p>
          <a:p>
            <a:r>
              <a:rPr lang="fi-FI" dirty="0" smtClean="0"/>
              <a:t>Potilasta kannattaa ohjata asentohoitoon</a:t>
            </a:r>
            <a:r>
              <a:rPr lang="fi-FI" b="1" dirty="0" smtClean="0"/>
              <a:t> </a:t>
            </a:r>
            <a:r>
              <a:rPr lang="fi-FI" dirty="0" smtClean="0"/>
              <a:t>jo hoidon alkuvaiheessa, sillä se tukee potilaan itsenäisyyttä ja voi pitää sairauden kontrolloituna</a:t>
            </a:r>
          </a:p>
          <a:p>
            <a:r>
              <a:rPr lang="fi-FI" dirty="0" smtClean="0"/>
              <a:t> Asentohoito yhdistettynä muuhun hoitoon voi parantaa potilaan elämänlaatua</a:t>
            </a:r>
          </a:p>
          <a:p>
            <a:r>
              <a:rPr lang="fi-FI" dirty="0" err="1" smtClean="0"/>
              <a:t>Selinmakuuta</a:t>
            </a:r>
            <a:r>
              <a:rPr lang="fi-FI" dirty="0" smtClean="0"/>
              <a:t> vaakatasossa ei yleensä suositella </a:t>
            </a:r>
            <a:r>
              <a:rPr lang="fi-FI" dirty="0" err="1" smtClean="0"/>
              <a:t>hengitysvaikeuksiselle</a:t>
            </a:r>
            <a:r>
              <a:rPr lang="fi-FI" dirty="0" smtClean="0"/>
              <a:t> potilaalle, sillä asento vaikeuttaa potilaan hengittämistä pallean ja keuhkojen painautuessa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</a:t>
            </a:r>
            <a:r>
              <a:rPr lang="fi-FI" dirty="0" smtClean="0"/>
              <a:t>jurin asento 1</a:t>
            </a:r>
            <a:endParaRPr lang="fi-FI" dirty="0"/>
          </a:p>
        </p:txBody>
      </p:sp>
      <p:pic>
        <p:nvPicPr>
          <p:cNvPr id="4" name="Content Placeholder 3" descr="C:\Users\Laura\Pictures\2010-02-26 opsu\asento1.jpg"/>
          <p:cNvPicPr>
            <a:picLocks noGrp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14282" y="1500174"/>
            <a:ext cx="5918919" cy="438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6215074" y="1500174"/>
            <a:ext cx="171451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2000" dirty="0" smtClean="0"/>
              <a:t>Ajurin asento on istuma-asento, jolloin potilaan ylävartalo on etukumarassa ja hän nojaa joko pöytään tai jalkoihinsa</a:t>
            </a:r>
            <a:endParaRPr lang="fi-FI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Ajurin asento 2</a:t>
            </a:r>
            <a:endParaRPr lang="fi-FI" dirty="0"/>
          </a:p>
        </p:txBody>
      </p:sp>
      <p:pic>
        <p:nvPicPr>
          <p:cNvPr id="4" name="Content Placeholder 3" descr="C:\Users\Laura\Pictures\2010-02-26 opsu\asento2.jpg"/>
          <p:cNvPicPr>
            <a:picLocks noGrp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410392" y="1769904"/>
            <a:ext cx="5332615" cy="452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Ajurin asento 3</a:t>
            </a:r>
            <a:endParaRPr lang="fi-FI" dirty="0"/>
          </a:p>
        </p:txBody>
      </p:sp>
      <p:pic>
        <p:nvPicPr>
          <p:cNvPr id="4" name="Content Placeholder 3" descr="C:\Users\Laura\Pictures\2010-02-26 opsu\asento3.jpg"/>
          <p:cNvPicPr>
            <a:picLocks noGrp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098271" y="1769904"/>
            <a:ext cx="3956858" cy="452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Ajurin asento 4</a:t>
            </a:r>
            <a:endParaRPr lang="fi-FI" dirty="0"/>
          </a:p>
        </p:txBody>
      </p:sp>
      <p:pic>
        <p:nvPicPr>
          <p:cNvPr id="4" name="Content Placeholder 3" descr="F:\DCIM\101CANON\asento6.jpg"/>
          <p:cNvPicPr>
            <a:picLocks noGrp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42844" y="1500174"/>
            <a:ext cx="5827222" cy="452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6000760" y="1643050"/>
            <a:ext cx="207170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2400" dirty="0" smtClean="0"/>
              <a:t>Halutessaan potilas voi olla myös seisten, jolloin hän nojaa esimerkiksi pöytään</a:t>
            </a:r>
            <a:endParaRPr lang="fi-FI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Puoli-istuva asento 1</a:t>
            </a:r>
            <a:endParaRPr lang="fi-FI" dirty="0"/>
          </a:p>
        </p:txBody>
      </p:sp>
      <p:pic>
        <p:nvPicPr>
          <p:cNvPr id="4" name="Content Placeholder 3" descr="C:\Users\Laura\Pictures\2010-02-26 opsu\asento4.jpg"/>
          <p:cNvPicPr>
            <a:picLocks noGrp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14282" y="1500174"/>
            <a:ext cx="5627716" cy="452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5857884" y="1500174"/>
            <a:ext cx="235745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2800" dirty="0" smtClean="0"/>
              <a:t>Polvien ja pään tukeminen tyynyllä parantaa asentoa ja rentouttaa vatsalihaksia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Puoli-istuva asento 2</a:t>
            </a:r>
            <a:endParaRPr lang="fi-FI" dirty="0"/>
          </a:p>
        </p:txBody>
      </p:sp>
      <p:pic>
        <p:nvPicPr>
          <p:cNvPr id="4" name="Content Placeholder 3" descr="C:\Users\Laura\Pictures\2010-02-26 opsu\asento5.jpg"/>
          <p:cNvPicPr>
            <a:picLocks noGrp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785786" y="1500174"/>
            <a:ext cx="6572296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42844" y="5929330"/>
            <a:ext cx="78581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2000" dirty="0" smtClean="0"/>
              <a:t>Tyynyjä voi käyttää muokkaamaan potilaalle mahdollisimman hyvä asento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Hengityslihasten harjoittelu ja apuvälineiden käyttö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5043510"/>
          </a:xfrm>
        </p:spPr>
        <p:txBody>
          <a:bodyPr>
            <a:normAutofit fontScale="92500" lnSpcReduction="20000"/>
          </a:bodyPr>
          <a:lstStyle/>
          <a:p>
            <a:r>
              <a:rPr lang="fi-FI" dirty="0" smtClean="0"/>
              <a:t>Hengitystä tehostavia ja auttavia harjoituksia, joilla pyritään tehostamaan pallea- ja kylkiluuhengitystä</a:t>
            </a:r>
          </a:p>
          <a:p>
            <a:r>
              <a:rPr lang="fi-FI" dirty="0" smtClean="0"/>
              <a:t>Jos hengityslihaksissa on enemmän voimaa ja kestävyyttä, se vähentää potilaan hapentarvetta</a:t>
            </a:r>
          </a:p>
          <a:p>
            <a:r>
              <a:rPr lang="fi-FI" dirty="0" smtClean="0"/>
              <a:t>Harjoittelu voi myös irroittaa limaa</a:t>
            </a:r>
          </a:p>
          <a:p>
            <a:r>
              <a:rPr lang="fi-FI" dirty="0" smtClean="0"/>
              <a:t>Fysioterapeutti ohjaa sekä potilasta että henkilökuntaa</a:t>
            </a:r>
          </a:p>
          <a:p>
            <a:r>
              <a:rPr lang="fi-FI" dirty="0" smtClean="0"/>
              <a:t>Potilaan yleiskunnosta huolehtiminen on tärkeää, auttaa palautumaan paremmin esimerkiksi infektioista</a:t>
            </a:r>
          </a:p>
          <a:p>
            <a:r>
              <a:rPr lang="fi-FI" dirty="0" smtClean="0"/>
              <a:t>Liikunnallinen kuntoutus aloitetaan vähitellen silloin, kun sairaus ei ole akuutissa vaiheessa</a:t>
            </a:r>
          </a:p>
          <a:p>
            <a:r>
              <a:rPr lang="fi-FI" dirty="0" smtClean="0"/>
              <a:t>Apuvälineiden käyttö vaikeaa keuhkosairautta sairastavalle yleensä hyödyllistä</a:t>
            </a:r>
          </a:p>
          <a:p>
            <a:r>
              <a:rPr lang="fi-FI" dirty="0" smtClean="0"/>
              <a:t>Sisäänhengitystä vastustavat harjoituslaitteet</a:t>
            </a:r>
          </a:p>
          <a:p>
            <a:pPr lvl="1"/>
            <a:r>
              <a:rPr lang="fi-FI" dirty="0" smtClean="0"/>
              <a:t>Tehostettu sisäänhengitys parantaa keuhkojen laajenemista, jottei potilas hengittäisi pinnallisesti</a:t>
            </a:r>
          </a:p>
          <a:p>
            <a:r>
              <a:rPr lang="fi-FI" dirty="0" smtClean="0"/>
              <a:t>Uloshengitystä vastustavat harjoituslaitteet</a:t>
            </a:r>
          </a:p>
          <a:p>
            <a:endParaRPr lang="fi-FI" dirty="0" smtClean="0"/>
          </a:p>
          <a:p>
            <a:endParaRPr lang="fi-FI" dirty="0" smtClean="0"/>
          </a:p>
          <a:p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Hengitysharjoitusten tavoitteet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Pyritään parantamaan hengitystyön hyötysuhdetta</a:t>
            </a:r>
          </a:p>
          <a:p>
            <a:r>
              <a:rPr lang="fi-FI" dirty="0" smtClean="0"/>
              <a:t>Tehostetaan </a:t>
            </a:r>
            <a:r>
              <a:rPr lang="fi-FI" dirty="0" err="1" smtClean="0"/>
              <a:t>sisäänhengityksen</a:t>
            </a:r>
            <a:r>
              <a:rPr lang="fi-FI" dirty="0" smtClean="0"/>
              <a:t> jakautumista</a:t>
            </a:r>
          </a:p>
          <a:p>
            <a:r>
              <a:rPr lang="fi-FI" dirty="0" smtClean="0"/>
              <a:t>Hengitystekniikan optimointi</a:t>
            </a:r>
          </a:p>
          <a:p>
            <a:r>
              <a:rPr lang="fi-FI" dirty="0" smtClean="0"/>
              <a:t>Ryhdin parantaminen</a:t>
            </a:r>
          </a:p>
          <a:p>
            <a:r>
              <a:rPr lang="fi-FI" dirty="0" smtClean="0"/>
              <a:t>Rintakehän liikkuvuuden lisääminen</a:t>
            </a:r>
          </a:p>
          <a:p>
            <a:r>
              <a:rPr lang="fi-FI" dirty="0" smtClean="0"/>
              <a:t>Hengityslihasten rentoutus</a:t>
            </a:r>
          </a:p>
          <a:p>
            <a:r>
              <a:rPr lang="fi-FI" dirty="0" smtClean="0"/>
              <a:t>Potilaan jännittyneisyyden helpotus</a:t>
            </a:r>
          </a:p>
          <a:p>
            <a:r>
              <a:rPr lang="fi-FI" dirty="0" smtClean="0"/>
              <a:t>Tehostetaan liman irtoamista</a:t>
            </a:r>
          </a:p>
          <a:p>
            <a:r>
              <a:rPr lang="fi-FI" dirty="0" smtClean="0"/>
              <a:t>Estetään </a:t>
            </a:r>
            <a:r>
              <a:rPr lang="fi-FI" dirty="0" err="1" smtClean="0"/>
              <a:t>alektaasien</a:t>
            </a:r>
            <a:r>
              <a:rPr lang="fi-FI" dirty="0" smtClean="0"/>
              <a:t> eli keuhkonosien ilmattomuuden syntymistä ja tehostetaan niiden avautumista</a:t>
            </a:r>
          </a:p>
          <a:p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472" y="1500174"/>
            <a:ext cx="8229600" cy="1928818"/>
          </a:xfrm>
        </p:spPr>
        <p:txBody>
          <a:bodyPr>
            <a:normAutofit/>
          </a:bodyPr>
          <a:lstStyle/>
          <a:p>
            <a:r>
              <a:rPr lang="fi-FI" dirty="0" smtClean="0"/>
              <a:t>3. Hengityksen toimintaa tukevia ja seurannassa käytettäviä apuvälineitä</a:t>
            </a:r>
            <a:br>
              <a:rPr lang="fi-FI" dirty="0" smtClean="0"/>
            </a:b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 smtClean="0"/>
              <a:t>PEP-pullo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i-FI" dirty="0" err="1" smtClean="0"/>
              <a:t>Positive</a:t>
            </a:r>
            <a:r>
              <a:rPr lang="fi-FI" dirty="0" smtClean="0"/>
              <a:t> </a:t>
            </a:r>
            <a:r>
              <a:rPr lang="fi-FI" dirty="0" err="1" smtClean="0"/>
              <a:t>expiratory</a:t>
            </a:r>
            <a:r>
              <a:rPr lang="fi-FI" dirty="0" smtClean="0"/>
              <a:t> </a:t>
            </a:r>
            <a:r>
              <a:rPr lang="fi-FI" dirty="0" err="1" smtClean="0"/>
              <a:t>pressure</a:t>
            </a:r>
            <a:endParaRPr lang="fi-FI" dirty="0" smtClean="0"/>
          </a:p>
          <a:p>
            <a:r>
              <a:rPr lang="fi-FI" dirty="0" smtClean="0"/>
              <a:t>Pullossa uloshengitysvastus eli vesi</a:t>
            </a:r>
          </a:p>
          <a:p>
            <a:pPr lvl="1"/>
            <a:r>
              <a:rPr lang="fi-FI" dirty="0" smtClean="0"/>
              <a:t>Saadaan ilmaa liman taakse, jotta lima liikkuisi ylemmäs hengitysteissä</a:t>
            </a:r>
          </a:p>
          <a:p>
            <a:pPr lvl="1"/>
            <a:r>
              <a:rPr lang="fi-FI" dirty="0" smtClean="0"/>
              <a:t>Lima voidaan yskiä pois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 smtClean="0"/>
              <a:t>PEP-pullo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Pulloksi käy mikä tahansa noin litran pullo, jossa noin 15 cm vesipatsas</a:t>
            </a:r>
          </a:p>
          <a:p>
            <a:r>
              <a:rPr lang="fi-FI" dirty="0" smtClean="0"/>
              <a:t>Puhallusletkun halkaisijan tulee olla noin 1 cm ja pituuden noin 50 cm</a:t>
            </a:r>
          </a:p>
          <a:p>
            <a:r>
              <a:rPr lang="fi-FI" dirty="0" smtClean="0"/>
              <a:t>Potilas hengittää ulos vastuksen kautta noin 10-20 kertaa kerrallaan</a:t>
            </a:r>
          </a:p>
          <a:p>
            <a:r>
              <a:rPr lang="fi-FI" dirty="0" smtClean="0"/>
              <a:t>Uloshengityksessä paine kasvaa ja se saa keuhkokudoksen pienet ilmakanavat avautumaan</a:t>
            </a:r>
          </a:p>
          <a:p>
            <a:pPr lvl="1"/>
            <a:r>
              <a:rPr lang="fi-FI" dirty="0" smtClean="0"/>
              <a:t>Keuhkojen </a:t>
            </a:r>
            <a:r>
              <a:rPr lang="fi-FI" dirty="0" err="1" smtClean="0"/>
              <a:t>kasaanpainuminen</a:t>
            </a:r>
            <a:r>
              <a:rPr lang="fi-FI" dirty="0" smtClean="0"/>
              <a:t> estyy </a:t>
            </a:r>
          </a:p>
          <a:p>
            <a:pPr lvl="1"/>
            <a:r>
              <a:rPr lang="fi-FI" dirty="0" smtClean="0"/>
              <a:t>Keuhkotuuletus paranee</a:t>
            </a:r>
          </a:p>
          <a:p>
            <a:pPr lvl="1"/>
            <a:r>
              <a:rPr lang="fi-FI" dirty="0" smtClean="0"/>
              <a:t>Parempi hapetus</a:t>
            </a:r>
          </a:p>
          <a:p>
            <a:pPr lvl="1"/>
            <a:r>
              <a:rPr lang="fi-FI" dirty="0" smtClean="0"/>
              <a:t>Parempi hiilidioksidin poistuminen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PEP- pullo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i-FI" dirty="0" smtClean="0"/>
              <a:t>Harjoituksia jatketaan 5-15 minuuttia potilaan voinnin mukaan tai kunnes limaa ei enää irtoa</a:t>
            </a:r>
          </a:p>
          <a:p>
            <a:r>
              <a:rPr lang="fi-FI" dirty="0" smtClean="0"/>
              <a:t>Potilaan tulisi toistaa harjoitusta useasti päivässä</a:t>
            </a:r>
          </a:p>
          <a:p>
            <a:r>
              <a:rPr lang="fi-FI" dirty="0" smtClean="0"/>
              <a:t>PEP- harjoittelua käytetään lähes rutiininomaisesti keuhkoahtaumataudin pahenemisvaiheissa, vaikka hoidon tehosta ei ole kontrolloituja tutkimuksia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fi-FI" smtClean="0"/>
              <a:t>Yskiminen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r>
              <a:rPr lang="fi-FI" smtClean="0"/>
              <a:t>Elimistön suojautumiskeino</a:t>
            </a:r>
          </a:p>
          <a:p>
            <a:pPr lvl="1"/>
            <a:r>
              <a:rPr lang="fi-FI" smtClean="0"/>
              <a:t>Poistaa eritteitä hengitysteiden ylä- ja keskiosista</a:t>
            </a:r>
          </a:p>
          <a:p>
            <a:r>
              <a:rPr lang="fi-FI" smtClean="0"/>
              <a:t>Tärkeää koska, lima</a:t>
            </a:r>
          </a:p>
          <a:p>
            <a:pPr lvl="1"/>
            <a:r>
              <a:rPr lang="fi-FI" smtClean="0"/>
              <a:t>Tukkii keuhkoputkia</a:t>
            </a:r>
          </a:p>
          <a:p>
            <a:pPr lvl="1"/>
            <a:r>
              <a:rPr lang="fi-FI" smtClean="0"/>
              <a:t>Aiheuttaa hengenahdistusta</a:t>
            </a:r>
          </a:p>
          <a:p>
            <a:pPr lvl="1"/>
            <a:r>
              <a:rPr lang="fi-FI" smtClean="0"/>
              <a:t>Vaikeuttaa kaasujen vaihtoa</a:t>
            </a:r>
          </a:p>
          <a:p>
            <a:pPr lvl="1"/>
            <a:r>
              <a:rPr lang="fi-FI" smtClean="0"/>
              <a:t>Lisää tulehdussairauksien riskiä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fi-FI" sz="4000" dirty="0" smtClean="0"/>
              <a:t>Keuhkosairaan potilaan yskimisessä huomioitavia asioita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68313" y="2005013"/>
            <a:ext cx="8229600" cy="485298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fi-FI" sz="2800" dirty="0" smtClean="0"/>
              <a:t>Yskimistekniikkaan kiinnitettävä erityistä huomiota, jotta se onnistuu hyvin, kivuttomasti ja lima lähtee hengitysteistä</a:t>
            </a:r>
          </a:p>
          <a:p>
            <a:pPr>
              <a:lnSpc>
                <a:spcPct val="90000"/>
              </a:lnSpc>
            </a:pPr>
            <a:r>
              <a:rPr lang="fi-FI" sz="2800" dirty="0" smtClean="0"/>
              <a:t>Oikea yskimistekniikka:</a:t>
            </a:r>
          </a:p>
          <a:p>
            <a:pPr lvl="1">
              <a:lnSpc>
                <a:spcPct val="90000"/>
              </a:lnSpc>
            </a:pPr>
            <a:r>
              <a:rPr lang="fi-FI" sz="2400" dirty="0" smtClean="0"/>
              <a:t>Potilaan oltava pystyasennossa</a:t>
            </a:r>
          </a:p>
          <a:p>
            <a:pPr lvl="1">
              <a:lnSpc>
                <a:spcPct val="90000"/>
              </a:lnSpc>
            </a:pPr>
            <a:r>
              <a:rPr lang="fi-FI" sz="2400" dirty="0" smtClean="0"/>
              <a:t>Normaalin uloshengityksen aikana henkäistävä tehokkaasti 2-3 kertaa ja yskäistään vahvasti</a:t>
            </a:r>
          </a:p>
          <a:p>
            <a:pPr lvl="1">
              <a:lnSpc>
                <a:spcPct val="90000"/>
              </a:lnSpc>
            </a:pPr>
            <a:r>
              <a:rPr lang="fi-FI" sz="2400" dirty="0" smtClean="0"/>
              <a:t>Toistetaan voinnin mukaan n. 3 kertaa, pitämällä välillä tauot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/>
          </p:cNvSpPr>
          <p:nvPr>
            <p:ph type="title"/>
          </p:nvPr>
        </p:nvSpPr>
        <p:spPr>
          <a:xfrm>
            <a:off x="914400" y="765175"/>
            <a:ext cx="8229600" cy="708025"/>
          </a:xfrm>
        </p:spPr>
        <p:txBody>
          <a:bodyPr>
            <a:normAutofit fontScale="90000"/>
          </a:bodyPr>
          <a:lstStyle/>
          <a:p>
            <a:r>
              <a:rPr lang="fi-FI" sz="4600" smtClean="0"/>
              <a:t>Happisaturaatio (SaO</a:t>
            </a:r>
            <a:r>
              <a:rPr lang="fi-FI" sz="2000" smtClean="0"/>
              <a:t>2</a:t>
            </a:r>
            <a:r>
              <a:rPr lang="fi-FI" sz="4400" smtClean="0"/>
              <a:t>)</a:t>
            </a:r>
            <a:endParaRPr lang="fi-FI" sz="4600" smtClean="0"/>
          </a:p>
        </p:txBody>
      </p:sp>
      <p:sp>
        <p:nvSpPr>
          <p:cNvPr id="25603" name="Rectangle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fi-FI" sz="2800" dirty="0" smtClean="0"/>
              <a:t>Eli valtimoveren happikylläisyys</a:t>
            </a:r>
          </a:p>
          <a:p>
            <a:pPr eaLnBrk="1" hangingPunct="1">
              <a:lnSpc>
                <a:spcPct val="90000"/>
              </a:lnSpc>
            </a:pPr>
            <a:r>
              <a:rPr lang="fi-FI" sz="2800" dirty="0" smtClean="0"/>
              <a:t>Mitataan pulssioksimetrilla</a:t>
            </a:r>
          </a:p>
          <a:p>
            <a:pPr lvl="1" eaLnBrk="1" hangingPunct="1">
              <a:lnSpc>
                <a:spcPct val="90000"/>
              </a:lnSpc>
            </a:pPr>
            <a:r>
              <a:rPr lang="fi-FI" dirty="0" smtClean="0"/>
              <a:t>Ihon läpi anturilla </a:t>
            </a:r>
            <a:r>
              <a:rPr lang="fi-FI" sz="1600" dirty="0" smtClean="0"/>
              <a:t>(</a:t>
            </a:r>
            <a:r>
              <a:rPr lang="fi-FI" sz="1800" dirty="0" smtClean="0"/>
              <a:t>anturin infrapunavalo imeytyy hemogloniiniin</a:t>
            </a:r>
            <a:r>
              <a:rPr lang="fi-FI" sz="1600" dirty="0" smtClean="0"/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fi-FI" dirty="0" smtClean="0"/>
              <a:t>Sormesta, korvanlehdestä, varpaasta</a:t>
            </a:r>
          </a:p>
          <a:p>
            <a:pPr lvl="1" eaLnBrk="1" hangingPunct="1">
              <a:lnSpc>
                <a:spcPct val="90000"/>
              </a:lnSpc>
            </a:pPr>
            <a:r>
              <a:rPr lang="fi-FI" dirty="0" smtClean="0"/>
              <a:t>Tunnistaa myös</a:t>
            </a:r>
          </a:p>
          <a:p>
            <a:pPr lvl="1"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fi-FI" dirty="0" smtClean="0"/>
              <a:t>	sydämen sykkeen</a:t>
            </a:r>
          </a:p>
          <a:p>
            <a:pPr lvl="1"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fi-FI" dirty="0" smtClean="0"/>
              <a:t>	(=pulssitiheys)</a:t>
            </a:r>
          </a:p>
          <a:p>
            <a:pPr lvl="1" eaLnBrk="1" hangingPunct="1">
              <a:lnSpc>
                <a:spcPct val="90000"/>
              </a:lnSpc>
            </a:pPr>
            <a:endParaRPr lang="fi-FI" sz="1000" dirty="0" smtClean="0"/>
          </a:p>
          <a:p>
            <a:pPr lvl="1" eaLnBrk="1" hangingPunct="1">
              <a:lnSpc>
                <a:spcPct val="90000"/>
              </a:lnSpc>
            </a:pPr>
            <a:endParaRPr lang="fi-FI" sz="1000" dirty="0" smtClean="0"/>
          </a:p>
          <a:p>
            <a:pPr lvl="1" eaLnBrk="1" hangingPunct="1">
              <a:lnSpc>
                <a:spcPct val="90000"/>
              </a:lnSpc>
            </a:pPr>
            <a:endParaRPr lang="fi-FI" sz="900" dirty="0" smtClean="0"/>
          </a:p>
          <a:p>
            <a:pPr lvl="1" eaLnBrk="1" hangingPunct="1">
              <a:lnSpc>
                <a:spcPct val="90000"/>
              </a:lnSpc>
            </a:pPr>
            <a:endParaRPr lang="fi-FI" sz="900" dirty="0" smtClean="0"/>
          </a:p>
          <a:p>
            <a:pPr lvl="1" eaLnBrk="1" hangingPunct="1">
              <a:lnSpc>
                <a:spcPct val="90000"/>
              </a:lnSpc>
            </a:pPr>
            <a:endParaRPr lang="fi-FI" sz="900" dirty="0" smtClean="0"/>
          </a:p>
          <a:p>
            <a:pPr lvl="1" eaLnBrk="1" hangingPunct="1">
              <a:lnSpc>
                <a:spcPct val="90000"/>
              </a:lnSpc>
              <a:buFont typeface="Wingdings 2" pitchFamily="18" charset="2"/>
              <a:buNone/>
            </a:pPr>
            <a:endParaRPr lang="fi-FI" sz="1800" dirty="0" smtClean="0"/>
          </a:p>
          <a:p>
            <a:pPr lvl="1"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fi-FI" sz="1800" dirty="0" smtClean="0"/>
              <a:t>Pulssioksimetri</a:t>
            </a:r>
          </a:p>
        </p:txBody>
      </p:sp>
      <p:pic>
        <p:nvPicPr>
          <p:cNvPr id="25604" name="Picture 2" descr="C:\Users\Laura\Pictures\opsu\sao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538" y="3716338"/>
            <a:ext cx="4537075" cy="295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779463"/>
          </a:xfrm>
        </p:spPr>
        <p:txBody>
          <a:bodyPr>
            <a:normAutofit fontScale="90000"/>
          </a:bodyPr>
          <a:lstStyle/>
          <a:p>
            <a:r>
              <a:rPr lang="fi-FI" sz="4600" dirty="0" err="1" smtClean="0"/>
              <a:t>Happisaturaatioarvo</a:t>
            </a:r>
            <a:endParaRPr lang="fi-FI" sz="4600" dirty="0" smtClean="0"/>
          </a:p>
        </p:txBody>
      </p:sp>
      <p:sp>
        <p:nvSpPr>
          <p:cNvPr id="24579" name="Rectangle 3"/>
          <p:cNvSpPr>
            <a:spLocks noGrp="1"/>
          </p:cNvSpPr>
          <p:nvPr>
            <p:ph sz="quarter" idx="1"/>
          </p:nvPr>
        </p:nvSpPr>
        <p:spPr>
          <a:xfrm>
            <a:off x="457200" y="1628775"/>
            <a:ext cx="8229600" cy="489585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fi-FI" sz="2800" smtClean="0"/>
              <a:t>Normaali happiarvo 95 – 99 %, kroonisessa keuhkosairaudessa </a:t>
            </a:r>
            <a:r>
              <a:rPr lang="fi-FI" sz="2400" smtClean="0"/>
              <a:t>(esim. COPD)</a:t>
            </a:r>
            <a:r>
              <a:rPr lang="fi-FI" sz="2800" smtClean="0"/>
              <a:t> 80 %</a:t>
            </a:r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endParaRPr lang="fi-FI" sz="2800" smtClean="0"/>
          </a:p>
          <a:p>
            <a:pPr eaLnBrk="1" hangingPunct="1">
              <a:lnSpc>
                <a:spcPct val="90000"/>
              </a:lnSpc>
            </a:pPr>
            <a:r>
              <a:rPr lang="fi-FI" sz="2800" smtClean="0"/>
              <a:t>Kuvaa</a:t>
            </a:r>
          </a:p>
          <a:p>
            <a:pPr lvl="1" eaLnBrk="1" hangingPunct="1">
              <a:lnSpc>
                <a:spcPct val="90000"/>
              </a:lnSpc>
            </a:pPr>
            <a:r>
              <a:rPr lang="fi-FI" smtClean="0"/>
              <a:t>Happea sisältävän hemoglobiinin osuutta kokonaishemoglobiinista</a:t>
            </a:r>
          </a:p>
          <a:p>
            <a:pPr lvl="1" eaLnBrk="1" hangingPunct="1">
              <a:lnSpc>
                <a:spcPct val="90000"/>
              </a:lnSpc>
            </a:pPr>
            <a:r>
              <a:rPr lang="fi-FI" smtClean="0"/>
              <a:t>Kuinka happi kulkeutuu kudoksiin</a:t>
            </a:r>
          </a:p>
          <a:p>
            <a:pPr lvl="1" eaLnBrk="1" hangingPunct="1">
              <a:lnSpc>
                <a:spcPct val="90000"/>
              </a:lnSpc>
            </a:pPr>
            <a:endParaRPr lang="fi-FI" smtClean="0"/>
          </a:p>
          <a:p>
            <a:pPr eaLnBrk="1" hangingPunct="1">
              <a:lnSpc>
                <a:spcPct val="80000"/>
              </a:lnSpc>
            </a:pPr>
            <a:r>
              <a:rPr lang="fi-FI" sz="2800" smtClean="0"/>
              <a:t>Käytetään</a:t>
            </a:r>
          </a:p>
          <a:p>
            <a:pPr lvl="1" eaLnBrk="1" hangingPunct="1">
              <a:lnSpc>
                <a:spcPct val="80000"/>
              </a:lnSpc>
            </a:pPr>
            <a:r>
              <a:rPr lang="fi-FI" smtClean="0"/>
              <a:t>Seurattaessa verenkierron ja hengityksen muutoksia </a:t>
            </a:r>
          </a:p>
          <a:p>
            <a:pPr lvl="1" eaLnBrk="1" hangingPunct="1">
              <a:lnSpc>
                <a:spcPct val="80000"/>
              </a:lnSpc>
            </a:pPr>
            <a:r>
              <a:rPr lang="fi-FI" smtClean="0"/>
              <a:t>Arvioitaessa happihoitoa</a:t>
            </a:r>
          </a:p>
          <a:p>
            <a:endParaRPr lang="fi-FI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Huomioitavaa</a:t>
            </a:r>
          </a:p>
        </p:txBody>
      </p:sp>
      <p:sp>
        <p:nvSpPr>
          <p:cNvPr id="27651" name="Rectangle 3"/>
          <p:cNvSpPr>
            <a:spLocks noGrp="1"/>
          </p:cNvSpPr>
          <p:nvPr>
            <p:ph sz="quarter" idx="1"/>
          </p:nvPr>
        </p:nvSpPr>
        <p:spPr>
          <a:xfrm>
            <a:off x="571472" y="1643050"/>
            <a:ext cx="8229600" cy="4389438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fi-FI" sz="2800" dirty="0" smtClean="0"/>
              <a:t>Ei tunnista hiilidioksidia eikä häkää</a:t>
            </a:r>
          </a:p>
          <a:p>
            <a:pPr eaLnBrk="1" hangingPunct="1">
              <a:lnSpc>
                <a:spcPct val="80000"/>
              </a:lnSpc>
            </a:pPr>
            <a:r>
              <a:rPr lang="fi-FI" sz="2800" dirty="0" smtClean="0"/>
              <a:t>Näyttämä arvo kymmeniä sekunteja myöhässä keuhkoverenkierron tilasta</a:t>
            </a:r>
          </a:p>
          <a:p>
            <a:pPr lvl="1" eaLnBrk="1" hangingPunct="1">
              <a:lnSpc>
                <a:spcPct val="80000"/>
              </a:lnSpc>
            </a:pPr>
            <a:r>
              <a:rPr lang="fi-FI" dirty="0" smtClean="0"/>
              <a:t>Laskentaviive, verenkiertoaika</a:t>
            </a:r>
          </a:p>
          <a:p>
            <a:pPr eaLnBrk="1" hangingPunct="1">
              <a:lnSpc>
                <a:spcPct val="80000"/>
              </a:lnSpc>
            </a:pPr>
            <a:r>
              <a:rPr lang="fi-FI" sz="2800" dirty="0" smtClean="0"/>
              <a:t>Virhelähteet muuttavat happiarvoa</a:t>
            </a:r>
          </a:p>
          <a:p>
            <a:pPr lvl="1" eaLnBrk="1" hangingPunct="1">
              <a:lnSpc>
                <a:spcPct val="80000"/>
              </a:lnSpc>
            </a:pPr>
            <a:r>
              <a:rPr lang="fi-FI" dirty="0" smtClean="0"/>
              <a:t>Kynsilakka, lika anturipaikassa</a:t>
            </a:r>
          </a:p>
          <a:p>
            <a:pPr lvl="1" eaLnBrk="1" hangingPunct="1">
              <a:lnSpc>
                <a:spcPct val="80000"/>
              </a:lnSpc>
            </a:pPr>
            <a:r>
              <a:rPr lang="fi-FI" dirty="0" smtClean="0"/>
              <a:t>Potilaan liikkeet</a:t>
            </a:r>
          </a:p>
          <a:p>
            <a:pPr lvl="1" eaLnBrk="1" hangingPunct="1">
              <a:lnSpc>
                <a:spcPct val="80000"/>
              </a:lnSpc>
            </a:pPr>
            <a:r>
              <a:rPr lang="fi-FI" dirty="0" smtClean="0"/>
              <a:t>Huono ääreisverenkierto</a:t>
            </a:r>
          </a:p>
          <a:p>
            <a:endParaRPr lang="fi-FI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143000"/>
          </a:xfrm>
        </p:spPr>
        <p:txBody>
          <a:bodyPr/>
          <a:lstStyle/>
          <a:p>
            <a:r>
              <a:rPr lang="fi-FI" dirty="0" smtClean="0"/>
              <a:t>Yllättävä </a:t>
            </a:r>
            <a:r>
              <a:rPr lang="fi-FI" dirty="0" err="1" smtClean="0"/>
              <a:t>happisaturaatio</a:t>
            </a:r>
            <a:endParaRPr lang="fi-FI" dirty="0" smtClean="0"/>
          </a:p>
        </p:txBody>
      </p:sp>
      <p:sp>
        <p:nvSpPr>
          <p:cNvPr id="28675" name="Rectangle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fi-FI" sz="2800" dirty="0" smtClean="0"/>
              <a:t>Eli happisaturaatioarvo potilaalla jolla ei kroonista keuhkosairautta &lt; 95 % tai potilaalla jolla krooninen keuhkosairaus &lt; 80%</a:t>
            </a:r>
          </a:p>
          <a:p>
            <a:pPr eaLnBrk="1" hangingPunct="1">
              <a:lnSpc>
                <a:spcPct val="80000"/>
              </a:lnSpc>
            </a:pPr>
            <a:r>
              <a:rPr lang="fi-FI" sz="2800" dirty="0" smtClean="0"/>
              <a:t>Tarkasta mahdolliset virhelähteet</a:t>
            </a:r>
          </a:p>
          <a:p>
            <a:pPr eaLnBrk="1" hangingPunct="1">
              <a:lnSpc>
                <a:spcPct val="80000"/>
              </a:lnSpc>
            </a:pPr>
            <a:r>
              <a:rPr lang="fi-FI" sz="2800" dirty="0" smtClean="0"/>
              <a:t>Annetaan lisähappea kunnes saturaatio &gt; 90%</a:t>
            </a:r>
          </a:p>
          <a:p>
            <a:pPr lvl="1" eaLnBrk="1" hangingPunct="1">
              <a:lnSpc>
                <a:spcPct val="80000"/>
              </a:lnSpc>
            </a:pPr>
            <a:r>
              <a:rPr lang="fi-FI" sz="2600" dirty="0" smtClean="0"/>
              <a:t>Kroonista keuhkosairautta sairastaville lisähappea max. 4 litraa minuutissa</a:t>
            </a:r>
          </a:p>
          <a:p>
            <a:pPr eaLnBrk="1" hangingPunct="1">
              <a:lnSpc>
                <a:spcPct val="80000"/>
              </a:lnSpc>
            </a:pPr>
            <a:r>
              <a:rPr lang="fi-FI" sz="2800" dirty="0" smtClean="0"/>
              <a:t>Tarpeen vaatiessa paikalle kutsutaan lääkäri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Valtimoverikaasuanalyysi eli </a:t>
            </a:r>
            <a:r>
              <a:rPr lang="fi-FI" dirty="0" err="1" smtClean="0"/>
              <a:t>arteria</a:t>
            </a:r>
            <a:r>
              <a:rPr lang="fi-FI" dirty="0" smtClean="0"/>
              <a:t> </a:t>
            </a:r>
            <a:r>
              <a:rPr lang="fi-FI" dirty="0" err="1" smtClean="0"/>
              <a:t>astrup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Kun potilaalla on hengenahdistus, veren hiilidioksidipitoisuus nousee ja happiosapaine sekä pH-arvo laskevat</a:t>
            </a:r>
          </a:p>
          <a:p>
            <a:r>
              <a:rPr lang="fi-FI" dirty="0" smtClean="0"/>
              <a:t>Sen avulla voidaan selvittää kaasujenvaihtoa ja happo-emästasapainoa keuhkoissa</a:t>
            </a:r>
          </a:p>
          <a:p>
            <a:r>
              <a:rPr lang="fi-FI" dirty="0" smtClean="0"/>
              <a:t>Analyysi tehdään valtimoverestä ja näyte otetaan ranne-, kyynär- tai reisivaltimosta</a:t>
            </a:r>
          </a:p>
          <a:p>
            <a:r>
              <a:rPr lang="fi-FI" dirty="0" smtClean="0"/>
              <a:t>Näyte otetaan kahden millilitran ruiskulla ja pienellä injektioneulalla, ja näytteenoton jälkeen on hyvä asettaa hiekkapussi pistokohtaan, mikäli näyte on otettu </a:t>
            </a:r>
            <a:r>
              <a:rPr lang="fi-FI" dirty="0" err="1" smtClean="0"/>
              <a:t>nivusesta</a:t>
            </a:r>
            <a:endParaRPr lang="fi-FI" dirty="0" smtClean="0"/>
          </a:p>
          <a:p>
            <a:r>
              <a:rPr lang="fi-FI" dirty="0" smtClean="0"/>
              <a:t>Näytettä tulee käsitellä varovaisesti, jotta ilmakuplat eivät sekoittuisi siihen. Näyte tulee tutkia puolen tunnin kuluessa, jotta saadaan luotettava tulos</a:t>
            </a:r>
          </a:p>
          <a:p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fi-FI" dirty="0" smtClean="0"/>
              <a:t>HENGITYSTEIDEN AUKIPITÄMINEN IMUN AVULLA</a:t>
            </a:r>
          </a:p>
        </p:txBody>
      </p:sp>
      <p:sp>
        <p:nvSpPr>
          <p:cNvPr id="15362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68313" y="1268413"/>
            <a:ext cx="8229600" cy="51974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fi-FI" sz="2800" smtClean="0"/>
              <a:t>Poistetaan ylimääräiset eritteet</a:t>
            </a:r>
          </a:p>
          <a:p>
            <a:pPr lvl="1" eaLnBrk="1" hangingPunct="1">
              <a:lnSpc>
                <a:spcPct val="90000"/>
              </a:lnSpc>
            </a:pPr>
            <a:r>
              <a:rPr lang="fi-FI" smtClean="0"/>
              <a:t>Jos potilas ei itse jaksa / pysty yskimään</a:t>
            </a:r>
          </a:p>
          <a:p>
            <a:pPr eaLnBrk="1" hangingPunct="1">
              <a:lnSpc>
                <a:spcPct val="90000"/>
              </a:lnSpc>
            </a:pPr>
            <a:r>
              <a:rPr lang="fi-FI" sz="2800" smtClean="0"/>
              <a:t>Mikäli nielussa tai suussa hengitystä haittaavia eritteitä</a:t>
            </a:r>
          </a:p>
          <a:p>
            <a:pPr eaLnBrk="1" hangingPunct="1">
              <a:lnSpc>
                <a:spcPct val="90000"/>
              </a:lnSpc>
            </a:pPr>
            <a:r>
              <a:rPr lang="fi-FI" sz="2800" smtClean="0"/>
              <a:t>Imeminen ylemmistä hengitysteistä</a:t>
            </a:r>
          </a:p>
          <a:p>
            <a:pPr lvl="1" eaLnBrk="1" hangingPunct="1">
              <a:lnSpc>
                <a:spcPct val="90000"/>
              </a:lnSpc>
            </a:pPr>
            <a:r>
              <a:rPr lang="fi-FI" smtClean="0"/>
              <a:t>Puhtaat välineet</a:t>
            </a:r>
          </a:p>
          <a:p>
            <a:pPr eaLnBrk="1" hangingPunct="1">
              <a:lnSpc>
                <a:spcPct val="90000"/>
              </a:lnSpc>
            </a:pPr>
            <a:r>
              <a:rPr lang="fi-FI" sz="2800" smtClean="0"/>
              <a:t>Imeminen alemmista hengitysteistä</a:t>
            </a:r>
          </a:p>
          <a:p>
            <a:pPr lvl="1" eaLnBrk="1" hangingPunct="1">
              <a:lnSpc>
                <a:spcPct val="90000"/>
              </a:lnSpc>
            </a:pPr>
            <a:r>
              <a:rPr lang="fi-FI" smtClean="0"/>
              <a:t>Steriilit välineet</a:t>
            </a:r>
          </a:p>
          <a:p>
            <a:pPr eaLnBrk="1" hangingPunct="1">
              <a:lnSpc>
                <a:spcPct val="90000"/>
              </a:lnSpc>
            </a:pPr>
            <a:r>
              <a:rPr lang="fi-FI" sz="2800" smtClean="0"/>
              <a:t>Hoitaja havainnoi potilasta ja päättää imun tarpeellisuuden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i-FI" dirty="0" smtClean="0"/>
              <a:t>Kuvia imulaitteesta</a:t>
            </a:r>
          </a:p>
        </p:txBody>
      </p:sp>
      <p:pic>
        <p:nvPicPr>
          <p:cNvPr id="4" name="Content Placeholder 3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857364"/>
            <a:ext cx="3692918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785794"/>
            <a:ext cx="4000528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HENGITYSTEIDEN AUKIPITÄMINEN 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fi-FI" sz="2400" dirty="0" smtClean="0"/>
              <a:t>Käsien pesu ja desinfiointi</a:t>
            </a:r>
          </a:p>
          <a:p>
            <a:pPr>
              <a:lnSpc>
                <a:spcPct val="90000"/>
              </a:lnSpc>
            </a:pPr>
            <a:r>
              <a:rPr lang="fi-FI" sz="2400" dirty="0" smtClean="0"/>
              <a:t>Tehdaspuhtaat hanskat ja maski</a:t>
            </a:r>
          </a:p>
          <a:p>
            <a:pPr>
              <a:lnSpc>
                <a:spcPct val="90000"/>
              </a:lnSpc>
            </a:pPr>
            <a:r>
              <a:rPr lang="fi-FI" sz="2400" dirty="0" smtClean="0"/>
              <a:t>Imulaite päälle, teho (</a:t>
            </a:r>
            <a:r>
              <a:rPr lang="fi-FI" sz="2400" dirty="0" err="1" smtClean="0"/>
              <a:t>max</a:t>
            </a:r>
            <a:r>
              <a:rPr lang="fi-FI" sz="2400" dirty="0" smtClean="0"/>
              <a:t> 20mmHg) ja laitteen toimivuus testataan imemällä imukatetrilla vettä mukista</a:t>
            </a:r>
          </a:p>
          <a:p>
            <a:pPr>
              <a:lnSpc>
                <a:spcPct val="90000"/>
              </a:lnSpc>
            </a:pPr>
            <a:r>
              <a:rPr lang="fi-FI" sz="2400" dirty="0" smtClean="0"/>
              <a:t>Imukatetri potilaan suuhun, poskien kautta hengitysteihin, varoen limakalvoja</a:t>
            </a:r>
          </a:p>
          <a:p>
            <a:pPr>
              <a:lnSpc>
                <a:spcPct val="90000"/>
              </a:lnSpc>
            </a:pPr>
            <a:r>
              <a:rPr lang="fi-FI" sz="2400" dirty="0" smtClean="0"/>
              <a:t>Imukatetrin ollessa nielussa, imu laitetaan päälle</a:t>
            </a:r>
          </a:p>
          <a:p>
            <a:pPr>
              <a:lnSpc>
                <a:spcPct val="90000"/>
              </a:lnSpc>
            </a:pPr>
            <a:r>
              <a:rPr lang="fi-FI" sz="2400" dirty="0" smtClean="0"/>
              <a:t>Imukatetria vedetään hitaasti ulospäin hengitysteistä</a:t>
            </a:r>
          </a:p>
          <a:p>
            <a:pPr>
              <a:lnSpc>
                <a:spcPct val="90000"/>
              </a:lnSpc>
            </a:pPr>
            <a:r>
              <a:rPr lang="fi-FI" sz="2400" dirty="0" smtClean="0"/>
              <a:t>Imukerran kesto 20 s, tauko, suoritetaan uusi imu</a:t>
            </a:r>
          </a:p>
          <a:p>
            <a:pPr>
              <a:lnSpc>
                <a:spcPct val="90000"/>
              </a:lnSpc>
            </a:pPr>
            <a:r>
              <a:rPr lang="fi-FI" sz="2400" dirty="0" smtClean="0"/>
              <a:t>Potilaan tarkkailu, turvallisuus</a:t>
            </a:r>
          </a:p>
          <a:p>
            <a:pPr lvl="1">
              <a:lnSpc>
                <a:spcPct val="90000"/>
              </a:lnSpc>
            </a:pPr>
            <a:r>
              <a:rPr lang="fi-FI" sz="2000" dirty="0" smtClean="0"/>
              <a:t>Hengitys, verenpaine, </a:t>
            </a:r>
            <a:r>
              <a:rPr lang="fi-FI" sz="2000" dirty="0" err="1" smtClean="0"/>
              <a:t>happisaturaatio</a:t>
            </a:r>
            <a:endParaRPr lang="fi-FI" sz="2000" dirty="0" smtClean="0"/>
          </a:p>
          <a:p>
            <a:pPr>
              <a:lnSpc>
                <a:spcPct val="90000"/>
              </a:lnSpc>
            </a:pPr>
            <a:r>
              <a:rPr lang="fi-FI" sz="2400" dirty="0" smtClean="0"/>
              <a:t>Imettyjen eritteiden (lima, veri) tarkkailu</a:t>
            </a:r>
          </a:p>
          <a:p>
            <a:pPr lvl="1">
              <a:lnSpc>
                <a:spcPct val="90000"/>
              </a:lnSpc>
            </a:pPr>
            <a:r>
              <a:rPr lang="fi-FI" sz="2000" dirty="0" smtClean="0"/>
              <a:t>Laatu ja määrä</a:t>
            </a:r>
          </a:p>
          <a:p>
            <a:pPr lvl="1">
              <a:lnSpc>
                <a:spcPct val="90000"/>
              </a:lnSpc>
            </a:pPr>
            <a:r>
              <a:rPr lang="fi-FI" sz="2000" dirty="0" smtClean="0"/>
              <a:t>Kirjaus</a:t>
            </a:r>
          </a:p>
          <a:p>
            <a:pPr>
              <a:buNone/>
            </a:pP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ASTMAA TAI KEUHKOAHTAUMATAUTIA SAIRASTAVAN POTILAAN LÄÄKEHOITO</a:t>
            </a:r>
            <a:endParaRPr lang="fi-FI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Astman ja COPD:n lääkehoito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Lääkehoidon pohjan luovat</a:t>
            </a:r>
          </a:p>
          <a:p>
            <a:pPr lvl="1"/>
            <a:r>
              <a:rPr lang="fi-FI" dirty="0" smtClean="0"/>
              <a:t>Anti-inflammatoriset eli limakalvon tulehdusta rauhoittavat lääkkeet</a:t>
            </a:r>
          </a:p>
          <a:p>
            <a:pPr lvl="1"/>
            <a:r>
              <a:rPr lang="fi-FI" dirty="0" smtClean="0"/>
              <a:t>Keuhkoputkia avaavat eli bronkodilatoitavat lääkkeet</a:t>
            </a:r>
          </a:p>
          <a:p>
            <a:r>
              <a:rPr lang="fi-FI" dirty="0" smtClean="0"/>
              <a:t>COPD:ssä käytetään samoja lääkkeitä kuin astman hoidossa </a:t>
            </a:r>
          </a:p>
          <a:p>
            <a:pPr lvl="1"/>
            <a:r>
              <a:rPr lang="fi-FI" dirty="0" smtClean="0"/>
              <a:t>Lääkkeillä ei voida parantaa eikä estää tautia etenemästä, mutta oireita voidaan helpottaa keuhkoputkia avaavilla lääkkeillä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Annostavat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i-FI" dirty="0" smtClean="0"/>
              <a:t>Inhalaatiojauheet</a:t>
            </a:r>
          </a:p>
          <a:p>
            <a:r>
              <a:rPr lang="fi-FI" dirty="0" smtClean="0"/>
              <a:t>Inhalaationesteet</a:t>
            </a:r>
          </a:p>
          <a:p>
            <a:r>
              <a:rPr lang="fi-FI" dirty="0" smtClean="0"/>
              <a:t>Annosaerosolit</a:t>
            </a:r>
          </a:p>
          <a:p>
            <a:r>
              <a:rPr lang="fi-FI" dirty="0" smtClean="0"/>
              <a:t>Tabletit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 smtClean="0"/>
              <a:t>Inhaloitavat</a:t>
            </a:r>
            <a:r>
              <a:rPr lang="fi-FI" dirty="0" smtClean="0"/>
              <a:t> </a:t>
            </a:r>
            <a:r>
              <a:rPr lang="fi-FI" dirty="0" err="1" smtClean="0"/>
              <a:t>kortikosteroidit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i-FI" dirty="0" err="1" smtClean="0"/>
              <a:t>Beklometasoni</a:t>
            </a:r>
            <a:endParaRPr lang="fi-FI" dirty="0" smtClean="0"/>
          </a:p>
          <a:p>
            <a:r>
              <a:rPr lang="fi-FI" dirty="0" err="1" smtClean="0"/>
              <a:t>Budesonidi</a:t>
            </a:r>
            <a:endParaRPr lang="fi-FI" dirty="0" smtClean="0"/>
          </a:p>
          <a:p>
            <a:r>
              <a:rPr lang="fi-FI" dirty="0" err="1" smtClean="0"/>
              <a:t>Flutikasoni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 smtClean="0"/>
              <a:t>Inhaloitavat</a:t>
            </a:r>
            <a:r>
              <a:rPr lang="fi-FI" dirty="0" smtClean="0"/>
              <a:t> </a:t>
            </a:r>
            <a:r>
              <a:rPr lang="fi-FI" dirty="0" err="1" smtClean="0"/>
              <a:t>kortikosteroidit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i-FI" dirty="0" smtClean="0"/>
              <a:t>Hoito aloitetaan yleensä suurella annoksella, jotta potilas saadaan oireettomaksi</a:t>
            </a:r>
          </a:p>
          <a:p>
            <a:r>
              <a:rPr lang="fi-FI" dirty="0" smtClean="0"/>
              <a:t>Sitten etsitään pienin mahdollinen annos, jossa potilas on oireeton</a:t>
            </a:r>
          </a:p>
          <a:p>
            <a:r>
              <a:rPr lang="fi-FI" dirty="0" smtClean="0"/>
              <a:t>Saattavat parantaa lievän astman kokonaan</a:t>
            </a:r>
          </a:p>
          <a:p>
            <a:r>
              <a:rPr lang="fi-FI" dirty="0" smtClean="0"/>
              <a:t>Yleensä tehokkaita ja hyvä hoitovaste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Pahenemisvaiheissa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i-FI" dirty="0" smtClean="0"/>
              <a:t>Hoidoksi voi riittää </a:t>
            </a:r>
            <a:r>
              <a:rPr lang="fi-FI" dirty="0" err="1" smtClean="0"/>
              <a:t>inhaloitavien</a:t>
            </a:r>
            <a:r>
              <a:rPr lang="fi-FI" dirty="0" smtClean="0"/>
              <a:t> lääkkeiden annoksen tuplaus lyhyeksi ajaksi</a:t>
            </a:r>
          </a:p>
          <a:p>
            <a:r>
              <a:rPr lang="fi-FI" dirty="0" smtClean="0"/>
              <a:t>Esimerkiksi virusinfektion yhteydessä lyhyinä kuureina myös suun kautta tabletteina</a:t>
            </a:r>
          </a:p>
          <a:p>
            <a:pPr lvl="1"/>
            <a:r>
              <a:rPr lang="fi-FI" dirty="0" err="1" smtClean="0"/>
              <a:t>Prednisolon</a:t>
            </a:r>
            <a:endParaRPr lang="fi-FI" dirty="0" smtClean="0"/>
          </a:p>
          <a:p>
            <a:pPr lvl="1"/>
            <a:r>
              <a:rPr lang="fi-FI" dirty="0" err="1" smtClean="0"/>
              <a:t>Metyyliprednisolon</a:t>
            </a:r>
            <a:endParaRPr lang="fi-FI" dirty="0" smtClean="0"/>
          </a:p>
          <a:p>
            <a:r>
              <a:rPr lang="fi-FI" dirty="0" err="1" smtClean="0"/>
              <a:t>Kortikosteroideja</a:t>
            </a:r>
            <a:r>
              <a:rPr lang="fi-FI" dirty="0" smtClean="0"/>
              <a:t> voidaan antaa myös laskimoon tai injektiona astmakohtauksessa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Haittavaikutukset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Suun tai nielun hiivainfektio (tämän takia muista huuhdella suu)</a:t>
            </a:r>
          </a:p>
          <a:p>
            <a:r>
              <a:rPr lang="fi-FI" dirty="0" smtClean="0"/>
              <a:t>Äänen käheys</a:t>
            </a:r>
          </a:p>
          <a:p>
            <a:r>
              <a:rPr lang="fi-FI" dirty="0" smtClean="0"/>
              <a:t>Suurina annoksina lisääntyy verenkierrossa (</a:t>
            </a:r>
            <a:r>
              <a:rPr lang="fi-FI" dirty="0" err="1" smtClean="0"/>
              <a:t>glukokortikoidilama</a:t>
            </a:r>
            <a:r>
              <a:rPr lang="fi-FI" dirty="0" smtClean="0"/>
              <a:t> ja luuston kalkkikato)</a:t>
            </a:r>
          </a:p>
          <a:p>
            <a:r>
              <a:rPr lang="fi-FI" dirty="0" smtClean="0"/>
              <a:t>Lasten pituuskasvu saattaa hidastua</a:t>
            </a:r>
          </a:p>
          <a:p>
            <a:r>
              <a:rPr lang="fi-FI" dirty="0" smtClean="0"/>
              <a:t>Asetyylisalisyylihappo, </a:t>
            </a:r>
            <a:r>
              <a:rPr lang="fi-FI" dirty="0" err="1" smtClean="0"/>
              <a:t>ibuprofeiini</a:t>
            </a:r>
            <a:r>
              <a:rPr lang="fi-FI" dirty="0" smtClean="0"/>
              <a:t> ja beetasalpaajat supistavat keuhkoputkia ja saattavat aiheuttaa yliherkkyysreaktion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1714488"/>
            <a:ext cx="8229600" cy="1143000"/>
          </a:xfrm>
        </p:spPr>
        <p:txBody>
          <a:bodyPr>
            <a:normAutofit/>
          </a:bodyPr>
          <a:lstStyle/>
          <a:p>
            <a:r>
              <a:rPr lang="fi-FI" dirty="0" smtClean="0"/>
              <a:t>MUUT ASTMAN JA COPD:N HOIDOSSA KÄYTETTÄVÄT LÄÄKKEET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 smtClean="0"/>
              <a:t>Kromonit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i-FI" dirty="0" err="1" smtClean="0"/>
              <a:t>Natriumkromoglikaatti</a:t>
            </a:r>
            <a:endParaRPr lang="fi-FI" dirty="0" smtClean="0"/>
          </a:p>
          <a:p>
            <a:r>
              <a:rPr lang="fi-FI" dirty="0" err="1" smtClean="0"/>
              <a:t>Nedokromiili</a:t>
            </a:r>
            <a:endParaRPr lang="fi-FI" dirty="0" smtClean="0"/>
          </a:p>
          <a:p>
            <a:r>
              <a:rPr lang="fi-FI" dirty="0" smtClean="0"/>
              <a:t>Paikallisesti annosteltavia</a:t>
            </a:r>
          </a:p>
          <a:p>
            <a:r>
              <a:rPr lang="fi-FI" dirty="0" smtClean="0"/>
              <a:t>Heikompitehoisia kuin </a:t>
            </a:r>
            <a:r>
              <a:rPr lang="fi-FI" dirty="0" err="1" smtClean="0"/>
              <a:t>inhaloitavat</a:t>
            </a:r>
            <a:r>
              <a:rPr lang="fi-FI" dirty="0" smtClean="0"/>
              <a:t> </a:t>
            </a:r>
            <a:r>
              <a:rPr lang="fi-FI" dirty="0" err="1" smtClean="0"/>
              <a:t>kortikosteroidit</a:t>
            </a:r>
            <a:endParaRPr lang="fi-FI" dirty="0" smtClean="0"/>
          </a:p>
          <a:p>
            <a:r>
              <a:rPr lang="fi-FI" dirty="0" smtClean="0"/>
              <a:t>Allergiaan ja allergiseen astmaan (ennaltaehkäisevät limakalvontulehdusta)</a:t>
            </a:r>
          </a:p>
          <a:p>
            <a:r>
              <a:rPr lang="fi-FI" dirty="0" smtClean="0"/>
              <a:t>Yleensä säännöllinen käyttö</a:t>
            </a:r>
          </a:p>
          <a:p>
            <a:r>
              <a:rPr lang="fi-FI" dirty="0" smtClean="0"/>
              <a:t>Tilapäisesti ennen allergeenirasitusta</a:t>
            </a:r>
          </a:p>
          <a:p>
            <a:r>
              <a:rPr lang="fi-FI" dirty="0" smtClean="0"/>
              <a:t>Hyvin siedettyjä (joskus yskänärsytys)</a:t>
            </a:r>
          </a:p>
          <a:p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 smtClean="0"/>
              <a:t>Antikolinergit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Estävät parasympaattista hermoa supistamasta keuhkoputkia</a:t>
            </a:r>
          </a:p>
          <a:p>
            <a:r>
              <a:rPr lang="fi-FI" dirty="0" smtClean="0"/>
              <a:t>Vähentävät liman eritystä</a:t>
            </a:r>
          </a:p>
          <a:p>
            <a:r>
              <a:rPr lang="fi-FI" dirty="0" err="1" smtClean="0"/>
              <a:t>Ipratropiini</a:t>
            </a:r>
            <a:endParaRPr lang="fi-FI" dirty="0" smtClean="0"/>
          </a:p>
          <a:p>
            <a:r>
              <a:rPr lang="fi-FI" dirty="0" err="1" smtClean="0"/>
              <a:t>Oksitropiini</a:t>
            </a:r>
            <a:endParaRPr lang="fi-FI" dirty="0" smtClean="0"/>
          </a:p>
          <a:p>
            <a:r>
              <a:rPr lang="fi-FI" dirty="0" err="1" smtClean="0"/>
              <a:t>Inhaloiden</a:t>
            </a:r>
            <a:r>
              <a:rPr lang="fi-FI" dirty="0" smtClean="0"/>
              <a:t> oireenmukaiseen hoitoon</a:t>
            </a:r>
          </a:p>
          <a:p>
            <a:r>
              <a:rPr lang="fi-FI" dirty="0" smtClean="0"/>
              <a:t>Haittavaikutuksina suun kuivuminen</a:t>
            </a:r>
          </a:p>
          <a:p>
            <a:r>
              <a:rPr lang="fi-FI" dirty="0" smtClean="0"/>
              <a:t>Yhdistelmissä fenoterolin tai salbutamolin kanssa</a:t>
            </a:r>
          </a:p>
          <a:p>
            <a:r>
              <a:rPr lang="fi-FI" dirty="0" smtClean="0"/>
              <a:t>Käytetään etenkin COPD:n hoidossa yhdisteenä </a:t>
            </a:r>
            <a:r>
              <a:rPr lang="fi-FI" smtClean="0"/>
              <a:t>sympatomimeettien kanssa.</a:t>
            </a:r>
            <a:endParaRPr lang="fi-FI" dirty="0" smtClean="0"/>
          </a:p>
          <a:p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 smtClean="0"/>
              <a:t>Leukotrieenien</a:t>
            </a:r>
            <a:r>
              <a:rPr lang="fi-FI" dirty="0" smtClean="0"/>
              <a:t> estäjät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Salpaavat </a:t>
            </a:r>
            <a:r>
              <a:rPr lang="fi-FI" dirty="0" err="1" smtClean="0"/>
              <a:t>leukotrieenireseptoreita</a:t>
            </a:r>
            <a:endParaRPr lang="fi-FI" dirty="0" smtClean="0"/>
          </a:p>
          <a:p>
            <a:r>
              <a:rPr lang="fi-FI" dirty="0" err="1" smtClean="0"/>
              <a:t>Leuktrieenit</a:t>
            </a:r>
            <a:r>
              <a:rPr lang="fi-FI" dirty="0" smtClean="0"/>
              <a:t> ovat välittäjäaineina </a:t>
            </a:r>
            <a:r>
              <a:rPr lang="fi-FI" dirty="0" err="1" smtClean="0"/>
              <a:t>astmaaperäisessä</a:t>
            </a:r>
            <a:r>
              <a:rPr lang="fi-FI" dirty="0" smtClean="0"/>
              <a:t> tulehduksessa sekä sileän lihaksen supistumisalttiudessa</a:t>
            </a:r>
          </a:p>
          <a:p>
            <a:r>
              <a:rPr lang="fi-FI" dirty="0" smtClean="0"/>
              <a:t>Suun kautta otettavia (helppo antaa heille, joille </a:t>
            </a:r>
            <a:r>
              <a:rPr lang="fi-FI" dirty="0" err="1" smtClean="0"/>
              <a:t>inhalaatiolääkket</a:t>
            </a:r>
            <a:r>
              <a:rPr lang="fi-FI" dirty="0" smtClean="0"/>
              <a:t> eivät sovi)</a:t>
            </a:r>
          </a:p>
          <a:p>
            <a:r>
              <a:rPr lang="fi-FI" dirty="0" err="1" smtClean="0"/>
              <a:t>Tsafirlukasti</a:t>
            </a:r>
            <a:endParaRPr lang="fi-FI" dirty="0" smtClean="0"/>
          </a:p>
          <a:p>
            <a:r>
              <a:rPr lang="fi-FI" dirty="0" err="1" smtClean="0"/>
              <a:t>Montelukasti</a:t>
            </a:r>
            <a:endParaRPr lang="fi-FI" dirty="0" smtClean="0"/>
          </a:p>
          <a:p>
            <a:r>
              <a:rPr lang="fi-FI" dirty="0" smtClean="0"/>
              <a:t>Lievän tai keskivaikean astman hoidossa</a:t>
            </a:r>
          </a:p>
          <a:p>
            <a:r>
              <a:rPr lang="fi-FI" dirty="0" smtClean="0"/>
              <a:t>Hyvin siedettyjä (päänsärky ja pahoinvointi)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 smtClean="0"/>
              <a:t>Sympatomimeetit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Laajentavat keuhkoputkia vaikuttamalla sileän lihaksiston sympaattiseen hermostoon</a:t>
            </a:r>
          </a:p>
          <a:p>
            <a:r>
              <a:rPr lang="fi-FI" dirty="0" err="1" smtClean="0"/>
              <a:t>Salbutamoli</a:t>
            </a:r>
            <a:endParaRPr lang="fi-FI" dirty="0"/>
          </a:p>
          <a:p>
            <a:r>
              <a:rPr lang="fi-FI" dirty="0" err="1" smtClean="0"/>
              <a:t>Fenoteroli</a:t>
            </a:r>
            <a:endParaRPr lang="fi-FI" dirty="0" smtClean="0"/>
          </a:p>
          <a:p>
            <a:r>
              <a:rPr lang="fi-FI" dirty="0" err="1" smtClean="0"/>
              <a:t>Terbutaliini</a:t>
            </a:r>
            <a:endParaRPr lang="fi-FI" dirty="0" smtClean="0"/>
          </a:p>
          <a:p>
            <a:r>
              <a:rPr lang="fi-FI" dirty="0" smtClean="0"/>
              <a:t>Hengitysteihin </a:t>
            </a:r>
            <a:r>
              <a:rPr lang="fi-FI" dirty="0" err="1" smtClean="0"/>
              <a:t>inhaloiden</a:t>
            </a:r>
            <a:endParaRPr lang="fi-FI" dirty="0" smtClean="0"/>
          </a:p>
          <a:p>
            <a:r>
              <a:rPr lang="fi-FI" dirty="0" smtClean="0"/>
              <a:t>Akuutteihin astmaoireisiin ja ennaltaehkäisyyn, ei pitkäaikaiseen käyttöön</a:t>
            </a:r>
          </a:p>
          <a:p>
            <a:r>
              <a:rPr lang="fi-FI" dirty="0" smtClean="0"/>
              <a:t>Haittavaikutuksina sydämentykytys, vapina ja pääkipu</a:t>
            </a:r>
          </a:p>
          <a:p>
            <a:r>
              <a:rPr lang="fi-FI" dirty="0" smtClean="0"/>
              <a:t>Mitä vähemmän näitä lääkkeitä tarvitsee käyttää, sitä paremmassa hoitotasapainossa astma on</a:t>
            </a:r>
          </a:p>
          <a:p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Pitkävaikutteiset </a:t>
            </a:r>
            <a:r>
              <a:rPr lang="fi-FI" dirty="0" err="1" smtClean="0"/>
              <a:t>beetasympatomimeetit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i-FI" dirty="0" smtClean="0"/>
              <a:t>Jos </a:t>
            </a:r>
            <a:r>
              <a:rPr lang="fi-FI" dirty="0" err="1" smtClean="0"/>
              <a:t>inhaloitavilla</a:t>
            </a:r>
            <a:r>
              <a:rPr lang="fi-FI" dirty="0" smtClean="0"/>
              <a:t> </a:t>
            </a:r>
            <a:r>
              <a:rPr lang="fi-FI" dirty="0" err="1" smtClean="0"/>
              <a:t>kortikosteroideilla</a:t>
            </a:r>
            <a:r>
              <a:rPr lang="fi-FI" dirty="0" smtClean="0"/>
              <a:t> ei toivottua tulosta tai kortisonihoito ei käy</a:t>
            </a:r>
          </a:p>
          <a:p>
            <a:r>
              <a:rPr lang="fi-FI" dirty="0" smtClean="0"/>
              <a:t>Aamuyön oireisiin</a:t>
            </a:r>
          </a:p>
          <a:p>
            <a:r>
              <a:rPr lang="fi-FI" dirty="0" err="1" smtClean="0"/>
              <a:t>Salmeteroli</a:t>
            </a:r>
            <a:endParaRPr lang="fi-FI" dirty="0" smtClean="0"/>
          </a:p>
          <a:p>
            <a:pPr lvl="1"/>
            <a:r>
              <a:rPr lang="fi-FI" dirty="0" smtClean="0"/>
              <a:t>Vaikuttaa hitaammin kuin </a:t>
            </a:r>
            <a:r>
              <a:rPr lang="fi-FI" dirty="0" err="1" smtClean="0"/>
              <a:t>salbutamoli</a:t>
            </a:r>
            <a:r>
              <a:rPr lang="fi-FI" dirty="0" smtClean="0"/>
              <a:t>, ei äkillisiin kohtauksiin</a:t>
            </a:r>
          </a:p>
          <a:p>
            <a:r>
              <a:rPr lang="fi-FI" dirty="0" err="1" smtClean="0"/>
              <a:t>Formoteroli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 smtClean="0"/>
              <a:t>Teofylliini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i-FI" dirty="0" smtClean="0"/>
              <a:t>Laajentaa keuhkoputkia</a:t>
            </a:r>
          </a:p>
          <a:p>
            <a:r>
              <a:rPr lang="fi-FI" dirty="0" smtClean="0"/>
              <a:t>Oireenmukaiseen lääkitykseen pääasiassa silloin, kun muut lääkkeet eivät pidä oireita kurissa</a:t>
            </a:r>
          </a:p>
          <a:p>
            <a:r>
              <a:rPr lang="fi-FI" dirty="0" smtClean="0"/>
              <a:t>Yleensä tabletteina, myös laskimoon</a:t>
            </a:r>
          </a:p>
          <a:p>
            <a:r>
              <a:rPr lang="fi-FI" dirty="0" smtClean="0"/>
              <a:t>Haittavaikutuksina pahoinvointi, unettomuus, vatsakivut, suurina annoksina sydämen rytmihäiriöt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Adrenaliini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i-FI" dirty="0" smtClean="0"/>
              <a:t>Vaikeaan astmakohtaukseen</a:t>
            </a:r>
          </a:p>
          <a:p>
            <a:r>
              <a:rPr lang="fi-FI" dirty="0" smtClean="0"/>
              <a:t>Vähentää limakalvojen turvotusta</a:t>
            </a:r>
          </a:p>
          <a:p>
            <a:r>
              <a:rPr lang="fi-FI" dirty="0" smtClean="0"/>
              <a:t>Laukaisee tilan, jossa keuhkoputket ovat supistuneita</a:t>
            </a:r>
          </a:p>
          <a:p>
            <a:r>
              <a:rPr lang="fi-FI" dirty="0" smtClean="0"/>
              <a:t>Yleensä injektiona lihakseen, ihon alle tai suoraan laskimoon</a:t>
            </a:r>
          </a:p>
          <a:p>
            <a:r>
              <a:rPr lang="fi-FI" dirty="0" smtClean="0"/>
              <a:t>Nopeuttaa sydämen sykett</a:t>
            </a:r>
            <a:r>
              <a:rPr lang="fi-FI" dirty="0"/>
              <a:t>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1538" y="5500702"/>
            <a:ext cx="8229600" cy="1143000"/>
          </a:xfrm>
        </p:spPr>
        <p:txBody>
          <a:bodyPr>
            <a:normAutofit/>
          </a:bodyPr>
          <a:lstStyle/>
          <a:p>
            <a:r>
              <a:rPr lang="fi-FI" sz="2800" dirty="0" smtClean="0"/>
              <a:t>Astma- ja COPD-lääkkeitä</a:t>
            </a:r>
            <a:endParaRPr lang="fi-FI" sz="2800" dirty="0"/>
          </a:p>
        </p:txBody>
      </p:sp>
      <p:pic>
        <p:nvPicPr>
          <p:cNvPr id="4" name="Content Placeholder 3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56" y="285728"/>
            <a:ext cx="5500726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Lääkesumutin eli </a:t>
            </a:r>
            <a:r>
              <a:rPr lang="fi-FI" dirty="0" err="1" smtClean="0"/>
              <a:t>spira</a:t>
            </a:r>
            <a:r>
              <a:rPr lang="fi-FI" dirty="0" smtClean="0"/>
              <a:t> eli </a:t>
            </a:r>
            <a:r>
              <a:rPr lang="fi-FI" dirty="0" err="1" smtClean="0"/>
              <a:t>nebulisaattori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071546"/>
            <a:ext cx="8229600" cy="5253054"/>
          </a:xfrm>
        </p:spPr>
        <p:txBody>
          <a:bodyPr>
            <a:normAutofit/>
          </a:bodyPr>
          <a:lstStyle/>
          <a:p>
            <a:endParaRPr lang="fi-FI" dirty="0" smtClean="0"/>
          </a:p>
          <a:p>
            <a:r>
              <a:rPr lang="fi-FI" dirty="0" smtClean="0"/>
              <a:t>Lääkesumuttimen avulla voidaan antaa inhaloitavia lääkkeitä, esim. astman hoidossa</a:t>
            </a:r>
          </a:p>
          <a:p>
            <a:endParaRPr lang="fi-FI" dirty="0" smtClean="0"/>
          </a:p>
          <a:p>
            <a:r>
              <a:rPr lang="fi-FI" dirty="0" smtClean="0"/>
              <a:t>Muuttaa nestemäisen lääkkeen sumuksi, joka potilaan hengittäessä siirtyy hengitysteihin</a:t>
            </a:r>
          </a:p>
          <a:p>
            <a:pPr lvl="1">
              <a:buNone/>
            </a:pPr>
            <a:r>
              <a:rPr lang="fi-FI" dirty="0" smtClean="0">
                <a:sym typeface="Wingdings" pitchFamily="2" charset="2"/>
              </a:rPr>
              <a:t>vaikuttaa limakalvoilla tai keuhkorakkuloilla tai verenkierron kautta koko elimistössä</a:t>
            </a:r>
          </a:p>
          <a:p>
            <a:pPr lvl="1">
              <a:buNone/>
            </a:pPr>
            <a:endParaRPr lang="fi-FI" dirty="0" smtClean="0">
              <a:sym typeface="Wingdings" pitchFamily="2" charset="2"/>
            </a:endParaRPr>
          </a:p>
          <a:p>
            <a:r>
              <a:rPr lang="fi-FI" dirty="0" smtClean="0">
                <a:sym typeface="Wingdings" pitchFamily="2" charset="2"/>
              </a:rPr>
              <a:t>Kosteuttaa hengitysteitä ja edistää liman irtoamista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28860" y="3929066"/>
            <a:ext cx="8229600" cy="1143000"/>
          </a:xfrm>
        </p:spPr>
        <p:txBody>
          <a:bodyPr>
            <a:normAutofit/>
          </a:bodyPr>
          <a:lstStyle/>
          <a:p>
            <a:r>
              <a:rPr lang="fi-FI" sz="2400" dirty="0" smtClean="0"/>
              <a:t>Lääkesumutin</a:t>
            </a:r>
            <a:endParaRPr lang="fi-FI" sz="2400" dirty="0"/>
          </a:p>
        </p:txBody>
      </p:sp>
      <p:pic>
        <p:nvPicPr>
          <p:cNvPr id="4" name="Content Placeholder 3" descr="C:\Users\Laura\Pictures\opsu\spiraosat.jp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85728"/>
            <a:ext cx="3857652" cy="6000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1643050"/>
            <a:ext cx="3057525" cy="210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5572132" y="4000504"/>
            <a:ext cx="17859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2400" dirty="0" smtClean="0"/>
              <a:t>Lääkesumutin</a:t>
            </a:r>
            <a:endParaRPr lang="fi-FI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Lääkesumuttimen käyttö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i-FI" dirty="0"/>
              <a:t>P</a:t>
            </a:r>
            <a:r>
              <a:rPr lang="fi-FI" dirty="0" smtClean="0"/>
              <a:t>otilas </a:t>
            </a:r>
            <a:r>
              <a:rPr lang="fi-FI" dirty="0"/>
              <a:t>ohjataan mukavaan </a:t>
            </a:r>
            <a:r>
              <a:rPr lang="fi-FI" dirty="0" smtClean="0"/>
              <a:t>asentoon</a:t>
            </a:r>
          </a:p>
          <a:p>
            <a:r>
              <a:rPr lang="fi-FI" dirty="0" smtClean="0"/>
              <a:t>Määrätty </a:t>
            </a:r>
            <a:r>
              <a:rPr lang="fi-FI" dirty="0"/>
              <a:t>lääkeannos laitetaan sumuttimeen ja virtausmittari säädetään noin </a:t>
            </a:r>
            <a:r>
              <a:rPr lang="fi-FI" dirty="0" smtClean="0"/>
              <a:t>5l/min </a:t>
            </a:r>
            <a:r>
              <a:rPr lang="fi-FI" dirty="0" smtClean="0">
                <a:sym typeface="Wingdings" pitchFamily="2" charset="2"/>
              </a:rPr>
              <a:t></a:t>
            </a:r>
            <a:r>
              <a:rPr lang="fi-FI" dirty="0" smtClean="0"/>
              <a:t> </a:t>
            </a:r>
            <a:r>
              <a:rPr lang="fi-FI" dirty="0"/>
              <a:t>lääke höyrystyy </a:t>
            </a:r>
            <a:r>
              <a:rPr lang="fi-FI" dirty="0" smtClean="0"/>
              <a:t>tehokkaasti</a:t>
            </a:r>
          </a:p>
          <a:p>
            <a:r>
              <a:rPr lang="fi-FI" dirty="0" smtClean="0"/>
              <a:t>Potilas </a:t>
            </a:r>
            <a:r>
              <a:rPr lang="fi-FI" dirty="0"/>
              <a:t>hengittää sumuttimesta tulevaa höyryä suukappaleen tai naamarin avulla niin kauan kunnes sumutin on </a:t>
            </a:r>
            <a:r>
              <a:rPr lang="fi-FI" dirty="0" smtClean="0"/>
              <a:t>tyhjä</a:t>
            </a:r>
          </a:p>
          <a:p>
            <a:r>
              <a:rPr lang="fi-FI" dirty="0" smtClean="0"/>
              <a:t>Tämän </a:t>
            </a:r>
            <a:r>
              <a:rPr lang="fi-FI" dirty="0"/>
              <a:t>jälkeen potilasta pyydetään </a:t>
            </a:r>
            <a:r>
              <a:rPr lang="fi-FI" dirty="0" smtClean="0"/>
              <a:t>yskimään</a:t>
            </a:r>
          </a:p>
          <a:p>
            <a:r>
              <a:rPr lang="fi-FI" dirty="0" smtClean="0"/>
              <a:t>Lääkesumuttimen </a:t>
            </a:r>
            <a:r>
              <a:rPr lang="fi-FI" dirty="0"/>
              <a:t>välineet pestään ja kuivataan valmiiksi seuraavaa lääkkeenantokertaa </a:t>
            </a:r>
            <a:r>
              <a:rPr lang="fi-FI" dirty="0" smtClean="0"/>
              <a:t>varten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28860" y="5214950"/>
            <a:ext cx="8229600" cy="1143000"/>
          </a:xfrm>
        </p:spPr>
        <p:txBody>
          <a:bodyPr>
            <a:normAutofit/>
          </a:bodyPr>
          <a:lstStyle/>
          <a:p>
            <a:r>
              <a:rPr lang="fi-FI" sz="2400" dirty="0" smtClean="0"/>
              <a:t>Lääkesumuttimen käyttö</a:t>
            </a:r>
            <a:endParaRPr lang="fi-FI" sz="2400" dirty="0"/>
          </a:p>
        </p:txBody>
      </p:sp>
      <p:pic>
        <p:nvPicPr>
          <p:cNvPr id="4" name="Content Placeholder 3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18" y="285728"/>
            <a:ext cx="5357850" cy="5360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Happihoito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Tarkoituksena on potilaan elämänlaadun parantaminen</a:t>
            </a:r>
          </a:p>
          <a:p>
            <a:r>
              <a:rPr lang="fi-FI" dirty="0" smtClean="0"/>
              <a:t>Keuhkosairautta sairastavalla keuhkojen toiminta voi heiketä vähitellen</a:t>
            </a:r>
          </a:p>
          <a:p>
            <a:pPr lvl="1"/>
            <a:r>
              <a:rPr lang="fi-FI" dirty="0" smtClean="0"/>
              <a:t>Seurauksena valtimoveren happikylläisyyden väheneminen eli </a:t>
            </a:r>
            <a:r>
              <a:rPr lang="fi-FI" dirty="0" err="1" smtClean="0"/>
              <a:t>hypoksemia</a:t>
            </a:r>
            <a:endParaRPr lang="fi-FI" dirty="0" smtClean="0"/>
          </a:p>
          <a:p>
            <a:pPr lvl="1"/>
            <a:r>
              <a:rPr lang="fi-FI" dirty="0" smtClean="0"/>
              <a:t>Kudoksiin tulee hapenpuute eli hypoksia</a:t>
            </a:r>
          </a:p>
          <a:p>
            <a:r>
              <a:rPr lang="fi-FI" dirty="0" smtClean="0"/>
              <a:t>Happea voidaan antaa esimerkiksi happinenällä, -viiksillä tai -maskilla</a:t>
            </a:r>
          </a:p>
          <a:p>
            <a:pPr>
              <a:buNone/>
            </a:pPr>
            <a:endParaRPr lang="fi-FI" dirty="0" smtClean="0"/>
          </a:p>
          <a:p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5143512"/>
            <a:ext cx="8229600" cy="1143000"/>
          </a:xfrm>
        </p:spPr>
        <p:txBody>
          <a:bodyPr>
            <a:normAutofit/>
          </a:bodyPr>
          <a:lstStyle/>
          <a:p>
            <a:r>
              <a:rPr lang="fi-FI" sz="2800" dirty="0" smtClean="0"/>
              <a:t>Happimaski+sumutin, happinenä ja happiviikset</a:t>
            </a:r>
            <a:endParaRPr lang="fi-FI" sz="2800" dirty="0"/>
          </a:p>
        </p:txBody>
      </p:sp>
      <p:pic>
        <p:nvPicPr>
          <p:cNvPr id="4" name="Content Placeholder 3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857364"/>
            <a:ext cx="2357454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8992" y="1857364"/>
            <a:ext cx="2247911" cy="3067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6" y="1857364"/>
            <a:ext cx="2428892" cy="3062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Happivirtauksen määritys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i-FI" dirty="0" smtClean="0"/>
              <a:t>Yksilöllistä jokaisen potilaan kohdalla</a:t>
            </a:r>
          </a:p>
          <a:p>
            <a:r>
              <a:rPr lang="fi-FI" dirty="0" smtClean="0"/>
              <a:t>Litraa/minuutissa</a:t>
            </a:r>
          </a:p>
          <a:p>
            <a:r>
              <a:rPr lang="fi-FI" dirty="0" smtClean="0"/>
              <a:t>Suosituksena happivirran lisääminen 1l/min rasituksessa ja unen aikana</a:t>
            </a:r>
          </a:p>
          <a:p>
            <a:r>
              <a:rPr lang="fi-FI" dirty="0" smtClean="0"/>
              <a:t>Keuhkoahtaumatautipotilaalle annetaan happea 1-4 l/min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 smtClean="0"/>
              <a:t>Happirikastin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Pitkäaikaisessa hoidossa kotona</a:t>
            </a:r>
          </a:p>
          <a:p>
            <a:r>
              <a:rPr lang="fi-FI" dirty="0" smtClean="0"/>
              <a:t>Huoneilma kulkee karkea- ja hienosuodattimen sekä bakteerinestosuodattimen läpi</a:t>
            </a:r>
          </a:p>
          <a:p>
            <a:r>
              <a:rPr lang="fi-FI" dirty="0" smtClean="0"/>
              <a:t>Ilmasta suodatetaan vain happi</a:t>
            </a:r>
          </a:p>
          <a:p>
            <a:pPr lvl="1"/>
            <a:r>
              <a:rPr lang="fi-FI" dirty="0" smtClean="0"/>
              <a:t>Muut kaasut jäävät suodattimiin</a:t>
            </a:r>
          </a:p>
          <a:p>
            <a:r>
              <a:rPr lang="fi-FI" dirty="0" smtClean="0"/>
              <a:t>Kotona happiletku yhdistetään happiviiksiin, joten potilas voi liikkua vapaammin</a:t>
            </a:r>
          </a:p>
          <a:p>
            <a:r>
              <a:rPr lang="fi-FI" dirty="0" smtClean="0"/>
              <a:t>Käyttö aloitetaan aina sairaalassa, jossa käyttö ja huolto neuvotaan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488" y="4786322"/>
            <a:ext cx="8229600" cy="1143000"/>
          </a:xfrm>
        </p:spPr>
        <p:txBody>
          <a:bodyPr>
            <a:normAutofit/>
          </a:bodyPr>
          <a:lstStyle/>
          <a:p>
            <a:r>
              <a:rPr lang="fi-FI" sz="2000" dirty="0" smtClean="0"/>
              <a:t>Happirikastin</a:t>
            </a:r>
            <a:endParaRPr lang="fi-FI" sz="2000" dirty="0"/>
          </a:p>
        </p:txBody>
      </p:sp>
      <p:pic>
        <p:nvPicPr>
          <p:cNvPr id="4" name="Content Placeholder 3" descr="happirikastin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857232"/>
            <a:ext cx="3244304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Lääkkeellinen happi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Happihoidon lisäksi anestesiassa, hapenpuutteessa ja ylipainehappihoidossa</a:t>
            </a:r>
          </a:p>
          <a:p>
            <a:r>
              <a:rPr lang="fi-FI" dirty="0" smtClean="0"/>
              <a:t>Lääkitsemistä, joten antoon oltava selvät syyt ja lääkärin määräämä resepti</a:t>
            </a:r>
          </a:p>
          <a:p>
            <a:r>
              <a:rPr lang="fi-FI" dirty="0" smtClean="0"/>
              <a:t>Valmistetaan ilmasta tislaamalla</a:t>
            </a:r>
          </a:p>
          <a:p>
            <a:pPr lvl="1"/>
            <a:r>
              <a:rPr lang="fi-FI" dirty="0" smtClean="0"/>
              <a:t>Epäpuhtaudet poistuu ja kaasut erotellaan teollisesti</a:t>
            </a:r>
          </a:p>
          <a:p>
            <a:r>
              <a:rPr lang="fi-FI" dirty="0" smtClean="0"/>
              <a:t>Lopputuloksena yli 99,5% happea joko kaasuna tai nesteenä</a:t>
            </a:r>
          </a:p>
          <a:p>
            <a:r>
              <a:rPr lang="fi-FI" dirty="0" smtClean="0"/>
              <a:t>Nestemäinen happi voidaan pakata pieneen pulloon, jolloin sitä on helppo kuljettaa mukana</a:t>
            </a:r>
          </a:p>
          <a:p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i-FI" smtClean="0"/>
              <a:t>CPAP</a:t>
            </a:r>
            <a:r>
              <a:rPr lang="fi-FI" sz="2000" i="1" smtClean="0"/>
              <a:t> (Continuous Positive Airway Pressure)</a:t>
            </a:r>
            <a:r>
              <a:rPr lang="fi-FI" smtClean="0"/>
              <a:t> -hoito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fi-FI" sz="2400" smtClean="0"/>
              <a:t>Eli jatkuva positiivinen ilmatiepainehoito</a:t>
            </a:r>
          </a:p>
          <a:p>
            <a:pPr eaLnBrk="1" hangingPunct="1">
              <a:lnSpc>
                <a:spcPct val="80000"/>
              </a:lnSpc>
            </a:pPr>
            <a:r>
              <a:rPr lang="fi-FI" sz="2400" smtClean="0"/>
              <a:t>Nielua auki pitävät lihakset relaksoituvat, </a:t>
            </a:r>
            <a:r>
              <a:rPr lang="fi-FI" sz="2400" smtClean="0">
                <a:sym typeface="Wingdings" pitchFamily="2" charset="2"/>
              </a:rPr>
              <a:t>hengitys ei kulje normaalisti</a:t>
            </a:r>
          </a:p>
          <a:p>
            <a:pPr eaLnBrk="1" hangingPunct="1">
              <a:lnSpc>
                <a:spcPct val="80000"/>
              </a:lnSpc>
            </a:pPr>
            <a:r>
              <a:rPr lang="fi-FI" sz="2400" smtClean="0"/>
              <a:t>Periaatteena saada hengitysteihin ilmanpaine</a:t>
            </a:r>
          </a:p>
          <a:p>
            <a:pPr lvl="1" eaLnBrk="1" hangingPunct="1">
              <a:lnSpc>
                <a:spcPct val="80000"/>
              </a:lnSpc>
            </a:pPr>
            <a:r>
              <a:rPr lang="fi-FI" sz="2000" smtClean="0"/>
              <a:t>Estää hengitysteiden kasaanpainumisen sisäänhengityksen aikana</a:t>
            </a:r>
          </a:p>
          <a:p>
            <a:pPr lvl="1" eaLnBrk="1" hangingPunct="1">
              <a:lnSpc>
                <a:spcPct val="80000"/>
              </a:lnSpc>
            </a:pPr>
            <a:r>
              <a:rPr lang="fi-FI" sz="2000" smtClean="0"/>
              <a:t>Helpottaa hengitystä</a:t>
            </a:r>
          </a:p>
          <a:p>
            <a:pPr eaLnBrk="1" hangingPunct="1">
              <a:lnSpc>
                <a:spcPct val="80000"/>
              </a:lnSpc>
            </a:pPr>
            <a:r>
              <a:rPr lang="fi-FI" sz="2400" smtClean="0"/>
              <a:t>Tavoitteena</a:t>
            </a:r>
          </a:p>
          <a:p>
            <a:pPr lvl="1" eaLnBrk="1" hangingPunct="1">
              <a:lnSpc>
                <a:spcPct val="80000"/>
              </a:lnSpc>
            </a:pPr>
            <a:r>
              <a:rPr lang="fi-FI" sz="2000" smtClean="0"/>
              <a:t>Normaali hengitys</a:t>
            </a:r>
          </a:p>
          <a:p>
            <a:pPr lvl="1" eaLnBrk="1" hangingPunct="1">
              <a:lnSpc>
                <a:spcPct val="80000"/>
              </a:lnSpc>
            </a:pPr>
            <a:r>
              <a:rPr lang="fi-FI" sz="2000" smtClean="0"/>
              <a:t>Unenlaatu paranee tyydyttäväksi</a:t>
            </a:r>
          </a:p>
          <a:p>
            <a:pPr lvl="1" eaLnBrk="1" hangingPunct="1">
              <a:lnSpc>
                <a:spcPct val="80000"/>
              </a:lnSpc>
            </a:pPr>
            <a:r>
              <a:rPr lang="fi-FI" sz="2000" smtClean="0"/>
              <a:t>Työ- ja suorituskyky pysyvät yllä</a:t>
            </a:r>
          </a:p>
          <a:p>
            <a:pPr lvl="1" eaLnBrk="1" hangingPunct="1">
              <a:lnSpc>
                <a:spcPct val="80000"/>
              </a:lnSpc>
            </a:pPr>
            <a:r>
              <a:rPr lang="fi-FI" sz="2000" smtClean="0"/>
              <a:t>Myöhäiskomplikaatioiden ehkäisy</a:t>
            </a:r>
          </a:p>
          <a:p>
            <a:pPr lvl="1" eaLnBrk="1" hangingPunct="1">
              <a:lnSpc>
                <a:spcPct val="80000"/>
              </a:lnSpc>
            </a:pPr>
            <a:r>
              <a:rPr lang="fi-FI" sz="2000" smtClean="0"/>
              <a:t>Kuolleisuuden vähentäminen</a:t>
            </a:r>
          </a:p>
          <a:p>
            <a:pPr lvl="1" eaLnBrk="1" hangingPunct="1">
              <a:lnSpc>
                <a:spcPct val="80000"/>
              </a:lnSpc>
            </a:pPr>
            <a:endParaRPr lang="fi-FI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201612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fi-FI" sz="4000"/>
          </a:p>
        </p:txBody>
      </p:sp>
      <p:sp>
        <p:nvSpPr>
          <p:cNvPr id="819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68313" y="908050"/>
            <a:ext cx="8229600" cy="54737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fi-FI" sz="2400" smtClean="0"/>
              <a:t>Käytetään hengityshäiriöissä, joista haittaa elämälle</a:t>
            </a:r>
          </a:p>
          <a:p>
            <a:pPr lvl="1" eaLnBrk="1" hangingPunct="1">
              <a:lnSpc>
                <a:spcPct val="90000"/>
              </a:lnSpc>
            </a:pPr>
            <a:r>
              <a:rPr lang="fi-FI" sz="2000" smtClean="0"/>
              <a:t>Uniapnea</a:t>
            </a:r>
          </a:p>
          <a:p>
            <a:pPr lvl="1" eaLnBrk="1" hangingPunct="1">
              <a:lnSpc>
                <a:spcPct val="90000"/>
              </a:lnSpc>
            </a:pPr>
            <a:r>
              <a:rPr lang="fi-FI" sz="2000" smtClean="0"/>
              <a:t>Astmassa ja COPD:ssa mikäli happi- ja lääkehoito eivät auta</a:t>
            </a:r>
          </a:p>
          <a:p>
            <a:pPr lvl="2" eaLnBrk="1" hangingPunct="1">
              <a:lnSpc>
                <a:spcPct val="90000"/>
              </a:lnSpc>
            </a:pPr>
            <a:r>
              <a:rPr lang="fi-FI" sz="1800" smtClean="0"/>
              <a:t>Ei kuitenkaan niistä johtuvissa kohtauksissa tai akuutissa hengitysvajauksessa</a:t>
            </a:r>
          </a:p>
          <a:p>
            <a:pPr eaLnBrk="1" hangingPunct="1">
              <a:lnSpc>
                <a:spcPct val="90000"/>
              </a:lnSpc>
            </a:pPr>
            <a:r>
              <a:rPr lang="fi-FI" sz="2400" smtClean="0"/>
              <a:t>Hoidon aloittaa hengitysfysiologiaan perehtynyt lääkäri</a:t>
            </a:r>
          </a:p>
          <a:p>
            <a:pPr eaLnBrk="1" hangingPunct="1">
              <a:lnSpc>
                <a:spcPct val="90000"/>
              </a:lnSpc>
            </a:pPr>
            <a:r>
              <a:rPr lang="fi-FI" sz="2400" smtClean="0"/>
              <a:t>Hoidon aloitukseen vaikuttavat</a:t>
            </a:r>
          </a:p>
          <a:p>
            <a:pPr lvl="1" eaLnBrk="1" hangingPunct="1">
              <a:lnSpc>
                <a:spcPct val="90000"/>
              </a:lnSpc>
            </a:pPr>
            <a:r>
              <a:rPr lang="fi-FI" sz="2000" smtClean="0"/>
              <a:t>Oireiden vaikeusaste			</a:t>
            </a:r>
          </a:p>
          <a:p>
            <a:pPr lvl="1" eaLnBrk="1" hangingPunct="1">
              <a:lnSpc>
                <a:spcPct val="90000"/>
              </a:lnSpc>
            </a:pPr>
            <a:r>
              <a:rPr lang="fi-FI" sz="2000" smtClean="0"/>
              <a:t>Hoitomyönteisyys ja yhteistyökyky	</a:t>
            </a:r>
          </a:p>
          <a:p>
            <a:pPr lvl="1" eaLnBrk="1" hangingPunct="1">
              <a:lnSpc>
                <a:spcPct val="90000"/>
              </a:lnSpc>
            </a:pPr>
            <a:r>
              <a:rPr lang="fi-FI" sz="2000" smtClean="0"/>
              <a:t>Ikä</a:t>
            </a:r>
          </a:p>
          <a:p>
            <a:pPr lvl="1" eaLnBrk="1" hangingPunct="1">
              <a:lnSpc>
                <a:spcPct val="90000"/>
              </a:lnSpc>
            </a:pPr>
            <a:r>
              <a:rPr lang="fi-FI" sz="2000" smtClean="0"/>
              <a:t>Muut sairaudet</a:t>
            </a:r>
          </a:p>
          <a:p>
            <a:pPr eaLnBrk="1" hangingPunct="1">
              <a:lnSpc>
                <a:spcPct val="90000"/>
              </a:lnSpc>
            </a:pPr>
            <a:r>
              <a:rPr lang="fi-FI" sz="2400" smtClean="0"/>
              <a:t>Laitteen käyttöönottoon vaikuttavat oireet</a:t>
            </a:r>
          </a:p>
          <a:p>
            <a:pPr lvl="1" eaLnBrk="1" hangingPunct="1">
              <a:lnSpc>
                <a:spcPct val="90000"/>
              </a:lnSpc>
            </a:pPr>
            <a:r>
              <a:rPr lang="fi-FI" sz="2000" smtClean="0"/>
              <a:t>Päiväaikainen väsymys</a:t>
            </a:r>
          </a:p>
          <a:p>
            <a:pPr lvl="1" eaLnBrk="1" hangingPunct="1">
              <a:lnSpc>
                <a:spcPct val="90000"/>
              </a:lnSpc>
            </a:pPr>
            <a:r>
              <a:rPr lang="fi-FI" sz="2000" smtClean="0"/>
              <a:t>Mielialahäiriöt</a:t>
            </a:r>
          </a:p>
          <a:p>
            <a:pPr lvl="1" eaLnBrk="1" hangingPunct="1">
              <a:lnSpc>
                <a:spcPct val="90000"/>
              </a:lnSpc>
            </a:pPr>
            <a:r>
              <a:rPr lang="fi-FI" sz="2000" smtClean="0"/>
              <a:t>Toistuvat heräämiset unen aikana</a:t>
            </a:r>
          </a:p>
          <a:p>
            <a:pPr eaLnBrk="1" hangingPunct="1">
              <a:lnSpc>
                <a:spcPct val="90000"/>
              </a:lnSpc>
            </a:pPr>
            <a:endParaRPr lang="fi-FI" sz="2400" smtClean="0"/>
          </a:p>
          <a:p>
            <a:pPr eaLnBrk="1" hangingPunct="1">
              <a:lnSpc>
                <a:spcPct val="90000"/>
              </a:lnSpc>
            </a:pPr>
            <a:endParaRPr lang="fi-FI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fi-FI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fi-FI" sz="2400" smtClean="0"/>
              <a:t>Hoitoa ei aina aloiteta, oireisiin voi itse vaikuttaa</a:t>
            </a:r>
          </a:p>
          <a:p>
            <a:pPr lvl="1" eaLnBrk="1" hangingPunct="1">
              <a:lnSpc>
                <a:spcPct val="90000"/>
              </a:lnSpc>
            </a:pPr>
            <a:r>
              <a:rPr lang="fi-FI" sz="2000" smtClean="0"/>
              <a:t>Laihdutus</a:t>
            </a:r>
          </a:p>
          <a:p>
            <a:pPr lvl="1" eaLnBrk="1" hangingPunct="1">
              <a:lnSpc>
                <a:spcPct val="90000"/>
              </a:lnSpc>
            </a:pPr>
            <a:r>
              <a:rPr lang="fi-FI" sz="2000" smtClean="0"/>
              <a:t>Asentohoito</a:t>
            </a:r>
          </a:p>
          <a:p>
            <a:pPr lvl="1" eaLnBrk="1" hangingPunct="1">
              <a:lnSpc>
                <a:spcPct val="90000"/>
              </a:lnSpc>
            </a:pPr>
            <a:r>
              <a:rPr lang="fi-FI" sz="2000" smtClean="0"/>
              <a:t>Tupakoinnin lopettaminen</a:t>
            </a:r>
          </a:p>
          <a:p>
            <a:pPr lvl="1" eaLnBrk="1" hangingPunct="1">
              <a:lnSpc>
                <a:spcPct val="90000"/>
              </a:lnSpc>
            </a:pPr>
            <a:r>
              <a:rPr lang="fi-FI" sz="2000" smtClean="0"/>
              <a:t>Keuhkosairauksien hyvä hoito</a:t>
            </a:r>
          </a:p>
          <a:p>
            <a:pPr eaLnBrk="1" hangingPunct="1">
              <a:lnSpc>
                <a:spcPct val="90000"/>
              </a:lnSpc>
            </a:pPr>
            <a:r>
              <a:rPr lang="fi-FI" sz="2400" smtClean="0"/>
              <a:t>Aloitus turvallista, vaatii että:</a:t>
            </a:r>
          </a:p>
          <a:p>
            <a:pPr lvl="1" eaLnBrk="1" hangingPunct="1">
              <a:lnSpc>
                <a:spcPct val="90000"/>
              </a:lnSpc>
            </a:pPr>
            <a:r>
              <a:rPr lang="fi-FI" sz="2000" smtClean="0"/>
              <a:t>Potilas tajuissaan</a:t>
            </a:r>
          </a:p>
          <a:p>
            <a:pPr lvl="1" eaLnBrk="1" hangingPunct="1">
              <a:lnSpc>
                <a:spcPct val="90000"/>
              </a:lnSpc>
            </a:pPr>
            <a:r>
              <a:rPr lang="fi-FI" sz="2000" smtClean="0"/>
              <a:t>Hengittää itse</a:t>
            </a:r>
          </a:p>
          <a:p>
            <a:pPr lvl="1" eaLnBrk="1" hangingPunct="1">
              <a:lnSpc>
                <a:spcPct val="90000"/>
              </a:lnSpc>
            </a:pPr>
            <a:r>
              <a:rPr lang="fi-FI" sz="2000" smtClean="0"/>
              <a:t>Yhteistyökykyinen</a:t>
            </a:r>
          </a:p>
          <a:p>
            <a:pPr eaLnBrk="1" hangingPunct="1">
              <a:lnSpc>
                <a:spcPct val="90000"/>
              </a:lnSpc>
            </a:pPr>
            <a:endParaRPr lang="fi-FI" sz="2400" smtClean="0"/>
          </a:p>
          <a:p>
            <a:pPr lvl="1" eaLnBrk="1" hangingPunct="1">
              <a:lnSpc>
                <a:spcPct val="90000"/>
              </a:lnSpc>
            </a:pPr>
            <a:endParaRPr lang="fi-FI" sz="2000" smtClean="0"/>
          </a:p>
          <a:p>
            <a:pPr eaLnBrk="1" hangingPunct="1">
              <a:lnSpc>
                <a:spcPct val="90000"/>
              </a:lnSpc>
            </a:pPr>
            <a:endParaRPr lang="fi-FI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fi-FI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fi-FI" sz="2400" dirty="0" smtClean="0"/>
              <a:t>Hoitoa estävät</a:t>
            </a:r>
          </a:p>
          <a:p>
            <a:pPr lvl="1" eaLnBrk="1" hangingPunct="1">
              <a:lnSpc>
                <a:spcPct val="80000"/>
              </a:lnSpc>
            </a:pPr>
            <a:r>
              <a:rPr lang="fi-FI" sz="2000" dirty="0" smtClean="0"/>
              <a:t>Vamma / leikkaus kasvojen alueella</a:t>
            </a:r>
          </a:p>
          <a:p>
            <a:pPr lvl="1" eaLnBrk="1" hangingPunct="1">
              <a:lnSpc>
                <a:spcPct val="80000"/>
              </a:lnSpc>
            </a:pPr>
            <a:r>
              <a:rPr lang="fi-FI" sz="2000" dirty="0" smtClean="0"/>
              <a:t>Pahoinvointi / oksentaminen</a:t>
            </a:r>
          </a:p>
          <a:p>
            <a:pPr lvl="1" eaLnBrk="1" hangingPunct="1">
              <a:lnSpc>
                <a:spcPct val="80000"/>
              </a:lnSpc>
            </a:pPr>
            <a:r>
              <a:rPr lang="fi-FI" sz="2000" dirty="0" smtClean="0"/>
              <a:t>Ruansulatuskanavan yläosan operaatiot</a:t>
            </a:r>
          </a:p>
          <a:p>
            <a:pPr eaLnBrk="1" hangingPunct="1">
              <a:lnSpc>
                <a:spcPct val="80000"/>
              </a:lnSpc>
            </a:pPr>
            <a:r>
              <a:rPr lang="fi-FI" sz="2400" dirty="0" smtClean="0"/>
              <a:t>Vaikutukset muutamissa minuuteissa</a:t>
            </a:r>
          </a:p>
          <a:p>
            <a:pPr lvl="1" eaLnBrk="1" hangingPunct="1">
              <a:lnSpc>
                <a:spcPct val="80000"/>
              </a:lnSpc>
            </a:pPr>
            <a:r>
              <a:rPr lang="fi-FI" sz="2000" dirty="0" smtClean="0"/>
              <a:t>Hengitystiheys pienenee</a:t>
            </a:r>
          </a:p>
          <a:p>
            <a:pPr lvl="1" eaLnBrk="1" hangingPunct="1">
              <a:lnSpc>
                <a:spcPct val="80000"/>
              </a:lnSpc>
            </a:pPr>
            <a:r>
              <a:rPr lang="fi-FI" sz="2000" dirty="0" smtClean="0"/>
              <a:t>Happisaturaatio kasvaa</a:t>
            </a:r>
          </a:p>
          <a:p>
            <a:pPr lvl="1" eaLnBrk="1" hangingPunct="1">
              <a:lnSpc>
                <a:spcPct val="80000"/>
              </a:lnSpc>
            </a:pPr>
            <a:r>
              <a:rPr lang="fi-FI" sz="2000" dirty="0" smtClean="0"/>
              <a:t>Potilas rauhoittuu</a:t>
            </a:r>
          </a:p>
          <a:p>
            <a:pPr eaLnBrk="1" hangingPunct="1">
              <a:lnSpc>
                <a:spcPct val="80000"/>
              </a:lnSpc>
            </a:pPr>
            <a:r>
              <a:rPr lang="fi-FI" sz="2400" dirty="0" smtClean="0"/>
              <a:t>Sivuvaikutuksia ja haittoja</a:t>
            </a:r>
          </a:p>
          <a:p>
            <a:pPr lvl="1" eaLnBrk="1" hangingPunct="1">
              <a:lnSpc>
                <a:spcPct val="80000"/>
              </a:lnSpc>
            </a:pPr>
            <a:r>
              <a:rPr lang="fi-FI" sz="2000" dirty="0" smtClean="0"/>
              <a:t>Nenän tukkoisuus		</a:t>
            </a:r>
          </a:p>
          <a:p>
            <a:pPr lvl="1" eaLnBrk="1" hangingPunct="1">
              <a:lnSpc>
                <a:spcPct val="80000"/>
              </a:lnSpc>
            </a:pPr>
            <a:r>
              <a:rPr lang="fi-FI" sz="2000" dirty="0" smtClean="0"/>
              <a:t>Silmien ärsytys</a:t>
            </a:r>
          </a:p>
          <a:p>
            <a:pPr lvl="1" eaLnBrk="1" hangingPunct="1">
              <a:lnSpc>
                <a:spcPct val="80000"/>
              </a:lnSpc>
            </a:pPr>
            <a:r>
              <a:rPr lang="fi-FI" sz="2000" dirty="0" smtClean="0"/>
              <a:t>Maskin painaminen	</a:t>
            </a:r>
          </a:p>
          <a:p>
            <a:pPr lvl="1" eaLnBrk="1" hangingPunct="1">
              <a:lnSpc>
                <a:spcPct val="80000"/>
              </a:lnSpc>
            </a:pPr>
            <a:r>
              <a:rPr lang="fi-FI" sz="2000" dirty="0" smtClean="0"/>
              <a:t>Myssyn / remmien epäsopivuus</a:t>
            </a:r>
          </a:p>
          <a:p>
            <a:pPr lvl="1" eaLnBrk="1" hangingPunct="1">
              <a:lnSpc>
                <a:spcPct val="80000"/>
              </a:lnSpc>
            </a:pPr>
            <a:r>
              <a:rPr lang="fi-FI" sz="2000" dirty="0" smtClean="0"/>
              <a:t>Nuha</a:t>
            </a:r>
          </a:p>
          <a:p>
            <a:pPr lvl="1" eaLnBrk="1" hangingPunct="1">
              <a:lnSpc>
                <a:spcPct val="80000"/>
              </a:lnSpc>
            </a:pPr>
            <a:r>
              <a:rPr lang="fi-FI" sz="2000" dirty="0" smtClean="0"/>
              <a:t>Melu</a:t>
            </a:r>
          </a:p>
          <a:p>
            <a:pPr eaLnBrk="1" hangingPunct="1">
              <a:lnSpc>
                <a:spcPct val="80000"/>
              </a:lnSpc>
            </a:pPr>
            <a:endParaRPr lang="fi-FI" sz="2000" dirty="0" smtClean="0"/>
          </a:p>
          <a:p>
            <a:pPr eaLnBrk="1" hangingPunct="1">
              <a:lnSpc>
                <a:spcPct val="80000"/>
              </a:lnSpc>
            </a:pPr>
            <a:endParaRPr lang="fi-FI" sz="2400" dirty="0" smtClean="0"/>
          </a:p>
          <a:p>
            <a:pPr eaLnBrk="1" hangingPunct="1">
              <a:lnSpc>
                <a:spcPct val="80000"/>
              </a:lnSpc>
            </a:pPr>
            <a:endParaRPr lang="fi-FI" sz="2000" dirty="0" smtClean="0"/>
          </a:p>
          <a:p>
            <a:pPr eaLnBrk="1" hangingPunct="1">
              <a:lnSpc>
                <a:spcPct val="80000"/>
              </a:lnSpc>
            </a:pPr>
            <a:endParaRPr lang="fi-FI" sz="2000" dirty="0" smtClean="0"/>
          </a:p>
          <a:p>
            <a:pPr eaLnBrk="1" hangingPunct="1">
              <a:lnSpc>
                <a:spcPct val="80000"/>
              </a:lnSpc>
            </a:pPr>
            <a:endParaRPr lang="fi-FI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201612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fi-FI" sz="4000"/>
          </a:p>
        </p:txBody>
      </p:sp>
      <p:sp>
        <p:nvSpPr>
          <p:cNvPr id="2253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68313" y="1052513"/>
            <a:ext cx="8229600" cy="4392612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fi-FI" sz="2400"/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fi-FI" sz="2400"/>
              <a:t>Kasvoille maski, remmin tai myssyn avulla</a:t>
            </a:r>
          </a:p>
          <a:p>
            <a:pPr marL="640080" lvl="1" indent="-246888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fi-FI" sz="2000"/>
              <a:t>Nenän ja suun tai pelkän nenän peittäviä</a:t>
            </a:r>
          </a:p>
          <a:p>
            <a:pPr marL="640080" lvl="1" indent="-246888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fi-FI" sz="2000"/>
              <a:t>Maskissa reikiä hiilidioksidin poistumiseksi</a:t>
            </a:r>
          </a:p>
          <a:p>
            <a:pPr marL="640080" lvl="1" indent="-246888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fi-FI" sz="2000"/>
              <a:t>Yksilöllinen koko</a:t>
            </a:r>
          </a:p>
          <a:p>
            <a:pPr lvl="2" indent="-246888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fi-FI" sz="1800"/>
              <a:t>Liian iso: reunojen ilmavuodot</a:t>
            </a:r>
          </a:p>
          <a:p>
            <a:pPr lvl="2" indent="-246888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fi-FI" sz="1800"/>
              <a:t>Liian pieni: painevammat</a:t>
            </a:r>
          </a:p>
          <a:p>
            <a:pPr lvl="2" indent="-246888"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endParaRPr lang="fi-FI" sz="1800"/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fi-FI" sz="2400"/>
              <a:t>Laite puhaltaa ilmateihin huoneilmaa tasaisena virtana</a:t>
            </a:r>
          </a:p>
          <a:p>
            <a:pPr marL="640080" lvl="1" indent="-246888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fi-FI" sz="2000"/>
              <a:t>Yksilöllinen painetaso</a:t>
            </a:r>
          </a:p>
          <a:p>
            <a:pPr marL="640080" lvl="1" indent="-246888"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endParaRPr lang="fi-FI" sz="2000"/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fi-FI" sz="2400"/>
              <a:t>Ongelmana potilaiden sopeutumattomuus hoitoon, haittavaikutukset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fi-FI" sz="2400"/>
              <a:t>Hoidon periaate kerrottava, jotta hoitoa ei laiminlyödä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1676400" y="5286388"/>
            <a:ext cx="7467600" cy="1143000"/>
          </a:xfrm>
        </p:spPr>
        <p:txBody>
          <a:bodyPr/>
          <a:lstStyle/>
          <a:p>
            <a:pPr eaLnBrk="1" hangingPunct="1"/>
            <a:r>
              <a:rPr lang="fi-FI" sz="2000" dirty="0" smtClean="0"/>
              <a:t> CPAP-maski &amp; CPAP-laite</a:t>
            </a:r>
          </a:p>
        </p:txBody>
      </p:sp>
      <p:pic>
        <p:nvPicPr>
          <p:cNvPr id="7171" name="Picture 2" descr="C:\Users\Laura\Pictures\opsu\cpap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2844" y="1785926"/>
            <a:ext cx="2571750" cy="2511425"/>
          </a:xfrm>
          <a:noFill/>
        </p:spPr>
      </p:pic>
      <p:pic>
        <p:nvPicPr>
          <p:cNvPr id="7172" name="Picture 4" descr="C:\Users\Laura\Pictures\opsu\cpap (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488" y="1500174"/>
            <a:ext cx="5429250" cy="407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fi-FI" sz="4000" smtClean="0"/>
              <a:t>BIPAP </a:t>
            </a:r>
            <a:r>
              <a:rPr lang="fi-FI" sz="3200" smtClean="0"/>
              <a:t>(</a:t>
            </a:r>
            <a:r>
              <a:rPr lang="fi-FI" sz="3200" i="1" smtClean="0"/>
              <a:t>Bilevel Positive Airway Pressure</a:t>
            </a:r>
            <a:r>
              <a:rPr lang="fi-FI" sz="3200" smtClean="0"/>
              <a:t>)</a:t>
            </a:r>
            <a:r>
              <a:rPr lang="fi-FI" sz="4000" smtClean="0"/>
              <a:t> VPAP </a:t>
            </a:r>
            <a:r>
              <a:rPr lang="fi-FI" sz="3200" smtClean="0"/>
              <a:t>(</a:t>
            </a:r>
            <a:r>
              <a:rPr lang="fi-FI" sz="3200" i="1" smtClean="0"/>
              <a:t>Variable Positive Airway Pressure</a:t>
            </a:r>
            <a:r>
              <a:rPr lang="fi-FI" sz="3200" smtClean="0"/>
              <a:t>)</a:t>
            </a:r>
            <a:endParaRPr lang="fi-FI" sz="4000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fi-FI" sz="2800" smtClean="0"/>
              <a:t>Käytetään</a:t>
            </a:r>
          </a:p>
          <a:p>
            <a:pPr lvl="1" eaLnBrk="1" hangingPunct="1">
              <a:lnSpc>
                <a:spcPct val="90000"/>
              </a:lnSpc>
            </a:pPr>
            <a:r>
              <a:rPr lang="fi-FI" smtClean="0"/>
              <a:t>Mikäli CPAP-hoito ei sovi</a:t>
            </a:r>
          </a:p>
          <a:p>
            <a:pPr lvl="1" eaLnBrk="1" hangingPunct="1">
              <a:lnSpc>
                <a:spcPct val="90000"/>
              </a:lnSpc>
            </a:pPr>
            <a:r>
              <a:rPr lang="fi-FI" smtClean="0"/>
              <a:t>Potilas tarvitsee myös ventilaatiotukea</a:t>
            </a:r>
          </a:p>
          <a:p>
            <a:pPr eaLnBrk="1" hangingPunct="1">
              <a:lnSpc>
                <a:spcPct val="90000"/>
              </a:lnSpc>
            </a:pPr>
            <a:r>
              <a:rPr lang="fi-FI" sz="2800" smtClean="0"/>
              <a:t>BIPAP ja VPAP = nasaalinen kaksoispaineventilaattori</a:t>
            </a:r>
          </a:p>
          <a:p>
            <a:pPr eaLnBrk="1" hangingPunct="1">
              <a:lnSpc>
                <a:spcPct val="90000"/>
              </a:lnSpc>
            </a:pPr>
            <a:r>
              <a:rPr lang="fi-FI" sz="2800" smtClean="0"/>
              <a:t>Uloshengitys helpottuu</a:t>
            </a:r>
          </a:p>
          <a:p>
            <a:pPr lvl="1" eaLnBrk="1" hangingPunct="1">
              <a:lnSpc>
                <a:spcPct val="90000"/>
              </a:lnSpc>
            </a:pPr>
            <a:r>
              <a:rPr lang="fi-FI" smtClean="0"/>
              <a:t>Laitteille ulos- ja sisäänhengitykselle eri painearvot</a:t>
            </a:r>
          </a:p>
          <a:p>
            <a:pPr eaLnBrk="1" hangingPunct="1">
              <a:lnSpc>
                <a:spcPct val="90000"/>
              </a:lnSpc>
            </a:pPr>
            <a:r>
              <a:rPr lang="fi-FI" sz="2800" smtClean="0"/>
              <a:t>Laitteissa ja käytössä enemmän eroja CPAP-hoitoon verrattuna</a:t>
            </a:r>
          </a:p>
          <a:p>
            <a:pPr lvl="1" eaLnBrk="1" hangingPunct="1">
              <a:lnSpc>
                <a:spcPct val="90000"/>
              </a:lnSpc>
            </a:pPr>
            <a:r>
              <a:rPr lang="fi-FI" smtClean="0"/>
              <a:t>Mikäli yksi ei toimi, on useita eri vaihtoehtoja</a:t>
            </a:r>
            <a:r>
              <a:rPr lang="fi-FI" sz="2000" smtClean="0"/>
              <a:t> </a:t>
            </a:r>
          </a:p>
          <a:p>
            <a:pPr eaLnBrk="1" hangingPunct="1">
              <a:lnSpc>
                <a:spcPct val="90000"/>
              </a:lnSpc>
            </a:pPr>
            <a:endParaRPr lang="fi-FI" sz="2000" smtClean="0"/>
          </a:p>
          <a:p>
            <a:pPr lvl="1" eaLnBrk="1" hangingPunct="1">
              <a:lnSpc>
                <a:spcPct val="90000"/>
              </a:lnSpc>
            </a:pPr>
            <a:endParaRPr lang="fi-FI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5786" y="5286388"/>
            <a:ext cx="8229600" cy="1143000"/>
          </a:xfrm>
        </p:spPr>
        <p:txBody>
          <a:bodyPr>
            <a:normAutofit/>
          </a:bodyPr>
          <a:lstStyle/>
          <a:p>
            <a:r>
              <a:rPr lang="fi-FI" sz="2800" dirty="0" smtClean="0"/>
              <a:t>BiPAP</a:t>
            </a:r>
            <a:endParaRPr lang="fi-FI" sz="2800" dirty="0"/>
          </a:p>
        </p:txBody>
      </p:sp>
      <p:pic>
        <p:nvPicPr>
          <p:cNvPr id="4" name="Content Placeholder 3" descr="bpap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42" y="857232"/>
            <a:ext cx="5956192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210</TotalTime>
  <Words>3414</Words>
  <Application>Microsoft Office PowerPoint</Application>
  <PresentationFormat>On-screen Show (4:3)</PresentationFormat>
  <Paragraphs>632</Paragraphs>
  <Slides>108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108</vt:i4>
      </vt:variant>
    </vt:vector>
  </HeadingPairs>
  <TitlesOfParts>
    <vt:vector size="109" baseType="lpstr">
      <vt:lpstr>Oriel</vt:lpstr>
      <vt:lpstr>ASTMA- JA KEUHKOAHTAUMATAUTIA SAIRASTAVAN POTILAAN HENGITYKSEN AUTTAMISMENETELMIÄ</vt:lpstr>
      <vt:lpstr>SISÄLLYSLUETTELO</vt:lpstr>
      <vt:lpstr>hengitys</vt:lpstr>
      <vt:lpstr>Hengityselimet</vt:lpstr>
      <vt:lpstr>Slide 5</vt:lpstr>
      <vt:lpstr>Keuhkot </vt:lpstr>
      <vt:lpstr>Keuhkot</vt:lpstr>
      <vt:lpstr>Slide 8</vt:lpstr>
      <vt:lpstr>Hengitystiet</vt:lpstr>
      <vt:lpstr>Hengityslihakset</vt:lpstr>
      <vt:lpstr>Hengityksen toiminta</vt:lpstr>
      <vt:lpstr>Slide 12</vt:lpstr>
      <vt:lpstr>Slide 13</vt:lpstr>
      <vt:lpstr>Hengityksen tarkoitus</vt:lpstr>
      <vt:lpstr>Astma (asthma bronchiale) hengityselinsairautena</vt:lpstr>
      <vt:lpstr>Slide 16</vt:lpstr>
      <vt:lpstr>Slide 17</vt:lpstr>
      <vt:lpstr>ULKOSYNTYINEN ASTMA</vt:lpstr>
      <vt:lpstr>SISÄSYNTYINEN ASTMA</vt:lpstr>
      <vt:lpstr>OIREET</vt:lpstr>
      <vt:lpstr>DIAGNOSOINTI</vt:lpstr>
      <vt:lpstr>HOITO</vt:lpstr>
      <vt:lpstr>Keuhkoahtaumatauti eli copd (chronic obstructive pulmonary disease) hengityselinsairautena</vt:lpstr>
      <vt:lpstr> </vt:lpstr>
      <vt:lpstr>Yleisoireet</vt:lpstr>
      <vt:lpstr>Normaali, ahtautunut ja vaikeasti ahtautunut keuhkoputki</vt:lpstr>
      <vt:lpstr>1. Kroonisesti etenevä hengitysteiden ahtauma</vt:lpstr>
      <vt:lpstr>2. Krooninen keuhkoputkentulehdus</vt:lpstr>
      <vt:lpstr>3. Keuhkolaajentuma</vt:lpstr>
      <vt:lpstr>Keuhkojen toimintakokeita</vt:lpstr>
      <vt:lpstr>PEF-mittaus (peak expiratory flow)</vt:lpstr>
      <vt:lpstr>Miten PEF mitataan?</vt:lpstr>
      <vt:lpstr>Slide 33</vt:lpstr>
      <vt:lpstr>PEF-mittauksen tulos</vt:lpstr>
      <vt:lpstr>SPIROMETRIA</vt:lpstr>
      <vt:lpstr>Slide 36</vt:lpstr>
      <vt:lpstr>Spirometrialaite</vt:lpstr>
      <vt:lpstr>Miten spirometria tutkimus tehdään?</vt:lpstr>
      <vt:lpstr>Spirometria mittauksen tulos</vt:lpstr>
      <vt:lpstr>BRONKOSKOPIA</vt:lpstr>
      <vt:lpstr>Ennen toimenpidettä...</vt:lpstr>
      <vt:lpstr>Toimenpiteen aikana...</vt:lpstr>
      <vt:lpstr>Bronkoskopia</vt:lpstr>
      <vt:lpstr>ASTMA JA KEUHKOAHTAUMATAUTIA SAIRASTAVAN POTILAAN HENGITYKSEN AUTTAMISMENETELMIÄ</vt:lpstr>
      <vt:lpstr>HENGENAHDISTUS</vt:lpstr>
      <vt:lpstr>1. HENGITYKSEN HAVAINNOINTI</vt:lpstr>
      <vt:lpstr>HAVAINNOINTI JATKUU</vt:lpstr>
      <vt:lpstr>POTILAAN TUNTEMUKSIEN HAVAINNOINTIA</vt:lpstr>
      <vt:lpstr>2. HOITOHENKILÖKUNNAN ROOLIT ASTMA- TAI COPD-POTILAAN AUTTAMISMENETELMIEN TOTEUTTAJANA</vt:lpstr>
      <vt:lpstr>Potilaan ohjaus</vt:lpstr>
      <vt:lpstr>Slide 51</vt:lpstr>
      <vt:lpstr>1. ASENTOHOITO</vt:lpstr>
      <vt:lpstr>Ajurin asento 1</vt:lpstr>
      <vt:lpstr>Ajurin asento 2</vt:lpstr>
      <vt:lpstr>Ajurin asento 3</vt:lpstr>
      <vt:lpstr>Ajurin asento 4</vt:lpstr>
      <vt:lpstr>Puoli-istuva asento 1</vt:lpstr>
      <vt:lpstr>Puoli-istuva asento 2</vt:lpstr>
      <vt:lpstr>Hengityslihasten harjoittelu ja apuvälineiden käyttö</vt:lpstr>
      <vt:lpstr>Hengitysharjoitusten tavoitteet</vt:lpstr>
      <vt:lpstr>3. Hengityksen toimintaa tukevia ja seurannassa käytettäviä apuvälineitä </vt:lpstr>
      <vt:lpstr>PEP-pullo</vt:lpstr>
      <vt:lpstr>PEP-pullo</vt:lpstr>
      <vt:lpstr>PEP- pullo</vt:lpstr>
      <vt:lpstr>Yskiminen</vt:lpstr>
      <vt:lpstr>Keuhkosairaan potilaan yskimisessä huomioitavia asioita</vt:lpstr>
      <vt:lpstr>Happisaturaatio (SaO2)</vt:lpstr>
      <vt:lpstr>Happisaturaatioarvo</vt:lpstr>
      <vt:lpstr>Huomioitavaa</vt:lpstr>
      <vt:lpstr>Yllättävä happisaturaatio</vt:lpstr>
      <vt:lpstr>Valtimoverikaasuanalyysi eli arteria astrup</vt:lpstr>
      <vt:lpstr>HENGITYSTEIDEN AUKIPITÄMINEN IMUN AVULLA</vt:lpstr>
      <vt:lpstr>Kuvia imulaitteesta</vt:lpstr>
      <vt:lpstr>HENGITYSTEIDEN AUKIPITÄMINEN </vt:lpstr>
      <vt:lpstr>ASTMAA TAI KEUHKOAHTAUMATAUTIA SAIRASTAVAN POTILAAN LÄÄKEHOITO</vt:lpstr>
      <vt:lpstr>Astman ja COPD:n lääkehoito</vt:lpstr>
      <vt:lpstr>Annostavat</vt:lpstr>
      <vt:lpstr>Inhaloitavat kortikosteroidit</vt:lpstr>
      <vt:lpstr>Inhaloitavat kortikosteroidit</vt:lpstr>
      <vt:lpstr>Pahenemisvaiheissa</vt:lpstr>
      <vt:lpstr>Haittavaikutukset</vt:lpstr>
      <vt:lpstr>MUUT ASTMAN JA COPD:N HOIDOSSA KÄYTETTÄVÄT LÄÄKKEET</vt:lpstr>
      <vt:lpstr>Kromonit</vt:lpstr>
      <vt:lpstr>Antikolinergit</vt:lpstr>
      <vt:lpstr>Leukotrieenien estäjät</vt:lpstr>
      <vt:lpstr>Sympatomimeetit</vt:lpstr>
      <vt:lpstr>Pitkävaikutteiset beetasympatomimeetit</vt:lpstr>
      <vt:lpstr>Teofylliini</vt:lpstr>
      <vt:lpstr>Adrenaliini</vt:lpstr>
      <vt:lpstr>Astma- ja COPD-lääkkeitä</vt:lpstr>
      <vt:lpstr>Lääkesumutin eli spira eli nebulisaattori</vt:lpstr>
      <vt:lpstr>Lääkesumutin</vt:lpstr>
      <vt:lpstr>Lääkesumuttimen käyttö</vt:lpstr>
      <vt:lpstr>Lääkesumuttimen käyttö</vt:lpstr>
      <vt:lpstr>Happihoito</vt:lpstr>
      <vt:lpstr>Happimaski+sumutin, happinenä ja happiviikset</vt:lpstr>
      <vt:lpstr>Happivirtauksen määritys</vt:lpstr>
      <vt:lpstr>Happirikastin</vt:lpstr>
      <vt:lpstr>Happirikastin</vt:lpstr>
      <vt:lpstr>Lääkkeellinen happi</vt:lpstr>
      <vt:lpstr>CPAP (Continuous Positive Airway Pressure) -hoito</vt:lpstr>
      <vt:lpstr>Slide 102</vt:lpstr>
      <vt:lpstr>Slide 103</vt:lpstr>
      <vt:lpstr>Slide 104</vt:lpstr>
      <vt:lpstr>Slide 105</vt:lpstr>
      <vt:lpstr> CPAP-maski &amp; CPAP-laite</vt:lpstr>
      <vt:lpstr>BIPAP (Bilevel Positive Airway Pressure) VPAP (Variable Positive Airway Pressure)</vt:lpstr>
      <vt:lpstr>BiPAP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ASTMA- JA KEUHKOAHTAUMATAUTIPOTILAAN AUTTAMISMENETELMÄT</dc:title>
  <dc:creator>Laura</dc:creator>
  <cp:lastModifiedBy>Laura</cp:lastModifiedBy>
  <cp:revision>29</cp:revision>
  <dcterms:created xsi:type="dcterms:W3CDTF">2010-03-26T14:33:42Z</dcterms:created>
  <dcterms:modified xsi:type="dcterms:W3CDTF">2010-08-26T08:55:35Z</dcterms:modified>
</cp:coreProperties>
</file>