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61" r:id="rId5"/>
    <p:sldId id="262" r:id="rId6"/>
    <p:sldId id="277" r:id="rId7"/>
    <p:sldId id="274" r:id="rId8"/>
    <p:sldId id="273" r:id="rId9"/>
    <p:sldId id="27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76"/>
    <p:restoredTop sz="94681"/>
  </p:normalViewPr>
  <p:slideViewPr>
    <p:cSldViewPr snapToGrid="0" snapToObjects="1">
      <p:cViewPr varScale="1">
        <p:scale>
          <a:sx n="97" d="100"/>
          <a:sy n="97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BA243A3A-39EA-6D4C-A6BC-6B94DE06E5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FD86539-5BFE-FC41-8D57-8185529B49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6284E-3754-0141-9C8C-5BCB71FADB2D}" type="datetimeFigureOut">
              <a:rPr lang="fi-FI" smtClean="0"/>
              <a:t>7.11.2019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8EEEE55-3C74-584E-93AC-3FDA174F5C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CEA7607-516B-094E-894C-B93AE0852B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27108-7A80-8049-AEDF-92B4C7EFBBD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7324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yynti@k-systems.f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90DD0-E2EB-4649-A0D8-86F018147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WordPress</a:t>
            </a:r>
            <a:r>
              <a:rPr lang="fi-FI" dirty="0"/>
              <a:t>-käyttöohje</a:t>
            </a:r>
          </a:p>
        </p:txBody>
      </p:sp>
    </p:spTree>
    <p:extLst>
      <p:ext uri="{BB962C8B-B14F-4D97-AF65-F5344CB8AC3E}">
        <p14:creationId xmlns:p14="http://schemas.microsoft.com/office/powerpoint/2010/main" val="347362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FCEB76-AB98-ED40-A6CB-66024037A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Kirjautuminen ylläpitoon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504F6C-2A22-8348-A8D3-D35AC5F4D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3780"/>
            <a:ext cx="8915400" cy="1052513"/>
          </a:xfrm>
        </p:spPr>
        <p:txBody>
          <a:bodyPr>
            <a:normAutofit fontScale="77500" lnSpcReduction="20000"/>
          </a:bodyPr>
          <a:lstStyle/>
          <a:p>
            <a:r>
              <a:rPr lang="fi-FI" b="1" dirty="0" err="1"/>
              <a:t>businessheinola.fi</a:t>
            </a:r>
            <a:r>
              <a:rPr lang="fi-FI" b="1" dirty="0"/>
              <a:t>/</a:t>
            </a:r>
            <a:r>
              <a:rPr lang="fi-FI" b="1" dirty="0" err="1"/>
              <a:t>wp-admin</a:t>
            </a:r>
            <a:endParaRPr lang="fi-FI" b="1" dirty="0"/>
          </a:p>
          <a:p>
            <a:r>
              <a:rPr lang="fi-FI" dirty="0"/>
              <a:t>Jos salasana on hukassa, tilaa tunnus kirjautumisikkunan alapuolella olevasta </a:t>
            </a:r>
            <a:br>
              <a:rPr lang="fi-FI" dirty="0"/>
            </a:br>
            <a:r>
              <a:rPr lang="fi-FI" dirty="0"/>
              <a:t>linkistä </a:t>
            </a:r>
            <a:r>
              <a:rPr lang="fi-FI" i="1" dirty="0"/>
              <a:t>Salasana hukassa?</a:t>
            </a:r>
          </a:p>
          <a:p>
            <a:r>
              <a:rPr lang="fi-FI" dirty="0"/>
              <a:t>Voit pyytää uuden tunnuksen myös sähköpostilla: </a:t>
            </a:r>
            <a:r>
              <a:rPr lang="fi-FI" dirty="0" err="1"/>
              <a:t>myynti@k-systems.fi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32797BD-D21F-4243-A5F0-F1BED89E92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518" y="3180895"/>
            <a:ext cx="4387021" cy="305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2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B003B8-75A0-1A4D-85DA-B9819F52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279" y="190049"/>
            <a:ext cx="8911687" cy="752246"/>
          </a:xfrm>
        </p:spPr>
        <p:txBody>
          <a:bodyPr/>
          <a:lstStyle/>
          <a:p>
            <a:r>
              <a:rPr lang="fi-FI" dirty="0"/>
              <a:t>Sisäänkirjautumisnäkymä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F79593D-704A-B941-B418-B388F80975F9}"/>
              </a:ext>
            </a:extLst>
          </p:cNvPr>
          <p:cNvSpPr txBox="1">
            <a:spLocks/>
          </p:cNvSpPr>
          <p:nvPr/>
        </p:nvSpPr>
        <p:spPr>
          <a:xfrm>
            <a:off x="1489753" y="1376355"/>
            <a:ext cx="4017195" cy="499362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900" dirty="0"/>
              <a:t>Vasemmassa laidassa linkit ylläpidettäviin sisältöihin, ulkoasun ja </a:t>
            </a:r>
            <a:r>
              <a:rPr lang="fi-FI" sz="2900" dirty="0" err="1"/>
              <a:t>toiminnallisuuksien</a:t>
            </a:r>
            <a:r>
              <a:rPr lang="fi-FI" sz="2900" dirty="0"/>
              <a:t> hallintaan.</a:t>
            </a:r>
          </a:p>
          <a:p>
            <a:r>
              <a:rPr lang="fi-FI" sz="2900" dirty="0"/>
              <a:t>Sivun keskellä esitetään analytiikkaa ja tietoa eri sisällöistä ym.</a:t>
            </a:r>
          </a:p>
          <a:p>
            <a:r>
              <a:rPr lang="fi-FI" sz="2900" dirty="0"/>
              <a:t>Sisältöjen ylläpito tapahtuu </a:t>
            </a:r>
            <a:br>
              <a:rPr lang="fi-FI" sz="2900" dirty="0"/>
            </a:br>
            <a:r>
              <a:rPr lang="fi-FI" sz="2900" dirty="0"/>
              <a:t>Artikkelit-, Media- ja Sivut-osioilla.</a:t>
            </a:r>
          </a:p>
          <a:p>
            <a:r>
              <a:rPr lang="fi-FI" sz="2900" b="1" dirty="0"/>
              <a:t>Artikkelit</a:t>
            </a:r>
            <a:r>
              <a:rPr lang="fi-FI" sz="2900" dirty="0"/>
              <a:t>: tuoreet uutiset ja yrittäjäesittelyt </a:t>
            </a:r>
          </a:p>
          <a:p>
            <a:r>
              <a:rPr lang="fi-FI" sz="2900" b="1" dirty="0"/>
              <a:t>Media</a:t>
            </a:r>
            <a:r>
              <a:rPr lang="fi-FI" sz="2900" dirty="0"/>
              <a:t>: kuvien ja liitedokumenttien hallinta</a:t>
            </a:r>
          </a:p>
          <a:p>
            <a:r>
              <a:rPr lang="fi-FI" sz="2900" b="1" dirty="0"/>
              <a:t>Sivut</a:t>
            </a:r>
            <a:r>
              <a:rPr lang="fi-FI" sz="2900" dirty="0"/>
              <a:t>: staattisten sivujen muokkaus</a:t>
            </a:r>
          </a:p>
          <a:p>
            <a:r>
              <a:rPr lang="fi-FI" sz="2900" b="1" dirty="0"/>
              <a:t>Käyttäjät</a:t>
            </a:r>
            <a:r>
              <a:rPr lang="fi-FI" sz="2900" dirty="0"/>
              <a:t>: sivuston ylläpitäjien hallinta</a:t>
            </a:r>
          </a:p>
          <a:p>
            <a:r>
              <a:rPr lang="fi-FI" sz="2900" b="1" dirty="0"/>
              <a:t>HUOM! </a:t>
            </a:r>
            <a:r>
              <a:rPr lang="fi-FI" sz="2900" dirty="0"/>
              <a:t>Älä tee muutoksia muihin osioihin. (Sovi muutoksien teosta K-Systemsin kanssa.)</a:t>
            </a:r>
          </a:p>
          <a:p>
            <a:r>
              <a:rPr lang="fi-FI" sz="2900" dirty="0" err="1"/>
              <a:t>WPForms</a:t>
            </a:r>
            <a:r>
              <a:rPr lang="fi-FI" sz="2900" dirty="0"/>
              <a:t>-lomakkeiden hallinta</a:t>
            </a:r>
            <a:br>
              <a:rPr lang="fi-FI" sz="2900" dirty="0"/>
            </a:br>
            <a:r>
              <a:rPr lang="fi-FI" sz="2900" i="1" dirty="0"/>
              <a:t>(pyydä muutokset K-Systemsiltä)</a:t>
            </a:r>
          </a:p>
          <a:p>
            <a:r>
              <a:rPr lang="fi-FI" sz="2900" dirty="0"/>
              <a:t>Ulkoasu: sivuston ulko-asun muokkaus</a:t>
            </a:r>
            <a:br>
              <a:rPr lang="fi-FI" sz="2900" dirty="0"/>
            </a:br>
            <a:r>
              <a:rPr lang="fi-FI" sz="2900" i="1" dirty="0"/>
              <a:t>(pyydä muutokset K-Systemsiltä)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DBC1E15-501C-8E42-8BF3-1A5CBCBBC9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3862" y="1376356"/>
            <a:ext cx="7631850" cy="453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2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5D0B2133-7808-AC4E-96FB-C91D7DB86F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547" y="2436905"/>
            <a:ext cx="8161095" cy="477981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B4548FA-3E33-3D4E-9874-8016BB83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547" y="93636"/>
            <a:ext cx="8351940" cy="640445"/>
          </a:xfrm>
        </p:spPr>
        <p:txBody>
          <a:bodyPr/>
          <a:lstStyle/>
          <a:p>
            <a:r>
              <a:rPr lang="fi-FI" dirty="0"/>
              <a:t>Media </a:t>
            </a:r>
            <a:r>
              <a:rPr lang="fi-FI" sz="2800" dirty="0"/>
              <a:t>(kuvat ja liitetiedostot)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8D9033A8-63A9-324B-B8B4-2BD38E72D85C}"/>
              </a:ext>
            </a:extLst>
          </p:cNvPr>
          <p:cNvSpPr txBox="1">
            <a:spLocks/>
          </p:cNvSpPr>
          <p:nvPr/>
        </p:nvSpPr>
        <p:spPr>
          <a:xfrm>
            <a:off x="2480789" y="734081"/>
            <a:ext cx="8986444" cy="155008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Voit lisätä kuvia/tiedostoja media-arkistoon valitsemalla </a:t>
            </a:r>
            <a:r>
              <a:rPr lang="fi-FI" i="1" dirty="0"/>
              <a:t>Lisää uusi &gt; Hae tiedostot omalta koneeltasi</a:t>
            </a:r>
            <a:r>
              <a:rPr lang="fi-FI" dirty="0"/>
              <a:t>.</a:t>
            </a:r>
            <a:br>
              <a:rPr lang="fi-FI" dirty="0"/>
            </a:br>
            <a:r>
              <a:rPr lang="fi-FI" dirty="0"/>
              <a:t>Kuvat jpg, png tai </a:t>
            </a:r>
            <a:r>
              <a:rPr lang="fi-FI" dirty="0" err="1"/>
              <a:t>gif</a:t>
            </a:r>
            <a:r>
              <a:rPr lang="fi-FI" dirty="0"/>
              <a:t> ja liitetiedostot pdf –muodossa. </a:t>
            </a:r>
          </a:p>
          <a:p>
            <a:r>
              <a:rPr lang="fi-FI" dirty="0"/>
              <a:t>Nimeä kuvat ja liitetiedostot käyttötarkoituksen mukaan esim. kaivokatu_1.jpg</a:t>
            </a:r>
            <a:br>
              <a:rPr lang="fi-FI" dirty="0"/>
            </a:br>
            <a:r>
              <a:rPr lang="fi-FI" sz="1500" b="1" dirty="0"/>
              <a:t>Älä käytä sanavälejä tai ”</a:t>
            </a:r>
            <a:r>
              <a:rPr lang="fi-FI" sz="1500" b="1" dirty="0" err="1"/>
              <a:t>ääkkösiä</a:t>
            </a:r>
            <a:r>
              <a:rPr lang="fi-FI" sz="1500" b="1" dirty="0"/>
              <a:t>” tiedostojen nimissä.</a:t>
            </a:r>
          </a:p>
          <a:p>
            <a:r>
              <a:rPr lang="fi-FI" dirty="0"/>
              <a:t>Voit etsiä mediatiedostoja järjestelmästä tiedostojen nimillä tai nimen osilla. </a:t>
            </a:r>
          </a:p>
          <a:p>
            <a:r>
              <a:rPr lang="fi-FI" dirty="0"/>
              <a:t>Älä poista tiedostoja arkistosta, jos et ole täysin varma, että se ei ole käytössä sivuilla.</a:t>
            </a:r>
          </a:p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B17EF0C-1B5D-4D45-9BFA-7398CDDB14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9963" y="4330151"/>
            <a:ext cx="5611091" cy="252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76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DE77D9-3A55-0645-B105-3D2370EF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928" y="55393"/>
            <a:ext cx="8911687" cy="566432"/>
          </a:xfrm>
        </p:spPr>
        <p:txBody>
          <a:bodyPr>
            <a:normAutofit fontScale="90000"/>
          </a:bodyPr>
          <a:lstStyle/>
          <a:p>
            <a:r>
              <a:rPr lang="fi-FI" dirty="0"/>
              <a:t>Artikkelit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06A3FB8-88A5-2C41-8BDD-E7134067C74C}"/>
              </a:ext>
            </a:extLst>
          </p:cNvPr>
          <p:cNvSpPr txBox="1">
            <a:spLocks/>
          </p:cNvSpPr>
          <p:nvPr/>
        </p:nvSpPr>
        <p:spPr>
          <a:xfrm>
            <a:off x="2517171" y="621825"/>
            <a:ext cx="8986444" cy="3061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Etusivun Heinolassa Tapahtuu (Yleinen kategoria) -artikkeleita ja Yrittäjien tarinoita (Yrittäjät) tehdään ja ylläpidetään artikkeleilla. Sisällöt nostetaan etusivunäkymään automaattisesti.</a:t>
            </a:r>
          </a:p>
          <a:p>
            <a:r>
              <a:rPr lang="fi-FI" dirty="0"/>
              <a:t>Luettelonäkymässä voit listata artikkeleita kategorioiden mukaan sivun ylälaidan valikoista.</a:t>
            </a:r>
          </a:p>
          <a:p>
            <a:r>
              <a:rPr lang="fi-FI" dirty="0"/>
              <a:t>Sisältöjen muokkaus tapahtuu tekstieditorilla, klikkaa otsikkoa editorin avaamiseksi.</a:t>
            </a:r>
          </a:p>
          <a:p>
            <a:r>
              <a:rPr lang="fi-FI" dirty="0"/>
              <a:t>Luo uusi artikkeli klikkaamalla sivun yläreunassa linkkiä </a:t>
            </a:r>
            <a:r>
              <a:rPr lang="fi-FI" i="1" dirty="0"/>
              <a:t>Lisää uusi</a:t>
            </a:r>
            <a:r>
              <a:rPr lang="fi-FI" dirty="0"/>
              <a:t>.</a:t>
            </a:r>
          </a:p>
          <a:p>
            <a:r>
              <a:rPr lang="fi-FI" dirty="0"/>
              <a:t>Valitse sivun oikeassa reunassa artikkelille oikea kategoria ruksaamalla.</a:t>
            </a:r>
          </a:p>
          <a:p>
            <a:r>
              <a:rPr lang="fi-FI" dirty="0"/>
              <a:t>Kirjoita tai kopioi teksti (esim. </a:t>
            </a:r>
            <a:r>
              <a:rPr lang="fi-FI" dirty="0" err="1"/>
              <a:t>wordista</a:t>
            </a:r>
            <a:r>
              <a:rPr lang="fi-FI" dirty="0"/>
              <a:t>) editori-ikkunaan. Lisää artikkelikuva sivun oikeassa reunassa (näkyy etusivun noston yhteydessä). Julkaise tekstin yhteydessä näytettävä kuva </a:t>
            </a:r>
            <a:r>
              <a:rPr lang="fi-FI" i="1" dirty="0"/>
              <a:t>Lisää media -</a:t>
            </a:r>
            <a:r>
              <a:rPr lang="fi-FI" dirty="0" err="1"/>
              <a:t>painikkesta</a:t>
            </a:r>
            <a:r>
              <a:rPr lang="fi-FI" dirty="0"/>
              <a:t> editori-ikkunassa. </a:t>
            </a:r>
          </a:p>
          <a:p>
            <a:r>
              <a:rPr lang="fi-FI" dirty="0"/>
              <a:t>Julkaise ja päivitä artikkeli oikean laidan </a:t>
            </a:r>
            <a:r>
              <a:rPr lang="fi-FI" i="1" dirty="0"/>
              <a:t>Päivitä</a:t>
            </a:r>
            <a:r>
              <a:rPr lang="fi-FI" dirty="0"/>
              <a:t>-painikkeesta. Voit myös ajastaa julkaisun säätämällä oikean reunan kalenterista julkaisuajan.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37855C0F-850D-AA4F-B9A4-5E4605B7AA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81829" y="6959778"/>
            <a:ext cx="8635511" cy="485786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D3FF74E5-F8C0-FF41-A0E2-1A6A5907B2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926" y="3647949"/>
            <a:ext cx="8635511" cy="436472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DE139F15-A7F6-5D43-A9F2-D71686A61A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0050" y="3429000"/>
            <a:ext cx="4414810" cy="3350706"/>
          </a:xfrm>
          <a:prstGeom prst="rect">
            <a:avLst/>
          </a:prstGeom>
        </p:spPr>
      </p:pic>
      <p:sp>
        <p:nvSpPr>
          <p:cNvPr id="4" name="Ellipsi 3">
            <a:extLst>
              <a:ext uri="{FF2B5EF4-FFF2-40B4-BE49-F238E27FC236}">
                <a16:creationId xmlns:a16="http://schemas.microsoft.com/office/drawing/2014/main" id="{CE97C65B-0705-524C-B1F5-317A9DB8293F}"/>
              </a:ext>
            </a:extLst>
          </p:cNvPr>
          <p:cNvSpPr/>
          <p:nvPr/>
        </p:nvSpPr>
        <p:spPr>
          <a:xfrm>
            <a:off x="3458817" y="4244009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82E842B7-6C1A-A046-9A82-0D11B107D367}"/>
              </a:ext>
            </a:extLst>
          </p:cNvPr>
          <p:cNvSpPr/>
          <p:nvPr/>
        </p:nvSpPr>
        <p:spPr>
          <a:xfrm>
            <a:off x="10933043" y="4850296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5D85206F-1D31-BE45-9D17-67A4CEF8E732}"/>
              </a:ext>
            </a:extLst>
          </p:cNvPr>
          <p:cNvSpPr/>
          <p:nvPr/>
        </p:nvSpPr>
        <p:spPr>
          <a:xfrm>
            <a:off x="10982739" y="6450496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6FC9323A-ECB3-4D41-99C6-C6CD2157307E}"/>
              </a:ext>
            </a:extLst>
          </p:cNvPr>
          <p:cNvSpPr/>
          <p:nvPr/>
        </p:nvSpPr>
        <p:spPr>
          <a:xfrm>
            <a:off x="5625548" y="4581939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6B16AE99-5F11-EF42-9401-594AB1A018CF}"/>
              </a:ext>
            </a:extLst>
          </p:cNvPr>
          <p:cNvSpPr/>
          <p:nvPr/>
        </p:nvSpPr>
        <p:spPr>
          <a:xfrm>
            <a:off x="7832034" y="3727174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FFFC39AF-0500-9240-8173-F8990FC6F133}"/>
              </a:ext>
            </a:extLst>
          </p:cNvPr>
          <p:cNvSpPr/>
          <p:nvPr/>
        </p:nvSpPr>
        <p:spPr>
          <a:xfrm>
            <a:off x="11430000" y="4412974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5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DE77D9-3A55-0645-B105-3D2370EF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928" y="55393"/>
            <a:ext cx="8911687" cy="566432"/>
          </a:xfrm>
        </p:spPr>
        <p:txBody>
          <a:bodyPr>
            <a:normAutofit fontScale="90000"/>
          </a:bodyPr>
          <a:lstStyle/>
          <a:p>
            <a:r>
              <a:rPr lang="fi-FI" dirty="0"/>
              <a:t>Sivut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06A3FB8-88A5-2C41-8BDD-E7134067C74C}"/>
              </a:ext>
            </a:extLst>
          </p:cNvPr>
          <p:cNvSpPr txBox="1">
            <a:spLocks/>
          </p:cNvSpPr>
          <p:nvPr/>
        </p:nvSpPr>
        <p:spPr>
          <a:xfrm>
            <a:off x="2517171" y="621825"/>
            <a:ext cx="8986444" cy="306135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Sivut-osiossa ylläpidetään ja muokataan eri osastojen pääsivuja ja staattisia sivuja, esim. Business, </a:t>
            </a:r>
            <a:r>
              <a:rPr lang="fi-FI" dirty="0" err="1"/>
              <a:t>BioHub</a:t>
            </a:r>
            <a:r>
              <a:rPr lang="fi-FI" dirty="0"/>
              <a:t>, Yhteystiedot.</a:t>
            </a:r>
          </a:p>
          <a:p>
            <a:r>
              <a:rPr lang="fi-FI" dirty="0"/>
              <a:t>Sivujen muokkaus tapahtuu </a:t>
            </a:r>
            <a:r>
              <a:rPr lang="fi-FI" dirty="0" err="1"/>
              <a:t>Elementor</a:t>
            </a:r>
            <a:r>
              <a:rPr lang="fi-FI" dirty="0"/>
              <a:t>-sovelluksella.</a:t>
            </a:r>
          </a:p>
          <a:p>
            <a:r>
              <a:rPr lang="fi-FI" dirty="0"/>
              <a:t>Muokkaa vanhaa sivua klikkaamalla </a:t>
            </a:r>
            <a:r>
              <a:rPr lang="fi-FI" i="1" dirty="0"/>
              <a:t>Muokkaa Elementorilla</a:t>
            </a:r>
          </a:p>
          <a:p>
            <a:r>
              <a:rPr lang="fi-FI" dirty="0"/>
              <a:t>Luo uusi sivu valitsemalla </a:t>
            </a:r>
            <a:r>
              <a:rPr lang="fi-FI" i="1" dirty="0"/>
              <a:t>Lisää uusi</a:t>
            </a:r>
            <a:r>
              <a:rPr lang="fi-FI" dirty="0"/>
              <a:t>, valitse sivulle oikea pääosasto oikean reunan valikosta, valitse sivupohjaksi </a:t>
            </a:r>
            <a:r>
              <a:rPr lang="fi-FI" dirty="0" err="1"/>
              <a:t>FullWidth</a:t>
            </a:r>
            <a:r>
              <a:rPr lang="fi-FI" dirty="0"/>
              <a:t> </a:t>
            </a:r>
            <a:r>
              <a:rPr lang="fi-FI" dirty="0" err="1"/>
              <a:t>template</a:t>
            </a:r>
            <a:r>
              <a:rPr lang="fi-FI" dirty="0"/>
              <a:t>.</a:t>
            </a:r>
          </a:p>
          <a:p>
            <a:r>
              <a:rPr lang="fi-FI" dirty="0"/>
              <a:t>Muista tallentaa </a:t>
            </a:r>
            <a:r>
              <a:rPr lang="fi-FI" i="1" dirty="0"/>
              <a:t>Julkaise/Päivitä</a:t>
            </a:r>
            <a:r>
              <a:rPr lang="fi-FI" dirty="0"/>
              <a:t>-painikkeesta.</a:t>
            </a:r>
          </a:p>
          <a:p>
            <a:r>
              <a:rPr lang="fi-FI" dirty="0"/>
              <a:t>Klikkaa Muokkaa </a:t>
            </a:r>
            <a:r>
              <a:rPr lang="fi-FI" dirty="0" err="1"/>
              <a:t>Elementor</a:t>
            </a:r>
            <a:r>
              <a:rPr lang="fi-FI" dirty="0"/>
              <a:t> &gt; editoi teksti klikkaamalla ELEMENTOR-painiketta (ohje seuraavalla sivulla)</a:t>
            </a:r>
          </a:p>
          <a:p>
            <a:pPr marL="0" indent="0">
              <a:buFont typeface="Wingdings 3" charset="2"/>
              <a:buNone/>
            </a:pP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01840EAE-BD66-D74E-9101-98A537CC4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171" y="3588401"/>
            <a:ext cx="7174341" cy="4117358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5532000-7AF6-D04C-9744-D4B6684A3C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4351" y="3429000"/>
            <a:ext cx="5140036" cy="215501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515916CC-DBF2-C244-AF7F-68B708F852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172" y="5240094"/>
            <a:ext cx="5590260" cy="2809591"/>
          </a:xfrm>
          <a:prstGeom prst="rect">
            <a:avLst/>
          </a:prstGeom>
        </p:spPr>
      </p:pic>
      <p:sp>
        <p:nvSpPr>
          <p:cNvPr id="7" name="Ellipsi 6">
            <a:extLst>
              <a:ext uri="{FF2B5EF4-FFF2-40B4-BE49-F238E27FC236}">
                <a16:creationId xmlns:a16="http://schemas.microsoft.com/office/drawing/2014/main" id="{D909BEF2-EA0A-D140-9278-447210594F39}"/>
              </a:ext>
            </a:extLst>
          </p:cNvPr>
          <p:cNvSpPr/>
          <p:nvPr/>
        </p:nvSpPr>
        <p:spPr>
          <a:xfrm>
            <a:off x="4480443" y="6689035"/>
            <a:ext cx="827053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1F3C7F0F-8976-ED4F-963F-E54922732419}"/>
              </a:ext>
            </a:extLst>
          </p:cNvPr>
          <p:cNvSpPr/>
          <p:nvPr/>
        </p:nvSpPr>
        <p:spPr>
          <a:xfrm>
            <a:off x="9351207" y="4633898"/>
            <a:ext cx="1015011" cy="3364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904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DE77D9-3A55-0645-B105-3D2370EF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928" y="55393"/>
            <a:ext cx="8911687" cy="566432"/>
          </a:xfrm>
        </p:spPr>
        <p:txBody>
          <a:bodyPr>
            <a:normAutofit fontScale="90000"/>
          </a:bodyPr>
          <a:lstStyle/>
          <a:p>
            <a:r>
              <a:rPr lang="fi-FI" dirty="0"/>
              <a:t>Sivujen muokkaus ELEMENTORILLA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06A3FB8-88A5-2C41-8BDD-E7134067C74C}"/>
              </a:ext>
            </a:extLst>
          </p:cNvPr>
          <p:cNvSpPr txBox="1">
            <a:spLocks/>
          </p:cNvSpPr>
          <p:nvPr/>
        </p:nvSpPr>
        <p:spPr>
          <a:xfrm>
            <a:off x="2517171" y="621825"/>
            <a:ext cx="8986444" cy="3061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Tekstin/kuvien muokkaus tapahtuu klikkaamalla haluttua elementtiä sivunäkymässä (kynä) &gt; muokattava osio avautuu sivun vasemman laidan ikkunaan. Teksti-ikkunan saa koko ruudun tilaan klikkaamalla X-merkkiä.</a:t>
            </a:r>
          </a:p>
          <a:p>
            <a:r>
              <a:rPr lang="fi-FI" dirty="0"/>
              <a:t>Editointi tapahtuu normaalisti ja sisällön tallennus vasemman alalaidan </a:t>
            </a:r>
            <a:r>
              <a:rPr lang="fi-FI" i="1" dirty="0"/>
              <a:t>Päivitä</a:t>
            </a:r>
            <a:r>
              <a:rPr lang="fi-FI" dirty="0"/>
              <a:t>-painikkeesta.</a:t>
            </a:r>
          </a:p>
          <a:p>
            <a:pPr marL="0" indent="0">
              <a:buFont typeface="Wingdings 3" charset="2"/>
              <a:buNone/>
            </a:pP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2FD4FD9-FD90-6F4F-A244-52311C9C80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34" y="2565252"/>
            <a:ext cx="1307920" cy="4221015"/>
          </a:xfrm>
          <a:prstGeom prst="rect">
            <a:avLst/>
          </a:prstGeom>
        </p:spPr>
      </p:pic>
      <p:cxnSp>
        <p:nvCxnSpPr>
          <p:cNvPr id="8" name="Suora nuoliyhdysviiva 7">
            <a:extLst>
              <a:ext uri="{FF2B5EF4-FFF2-40B4-BE49-F238E27FC236}">
                <a16:creationId xmlns:a16="http://schemas.microsoft.com/office/drawing/2014/main" id="{7CB83701-F6F8-2747-BA09-3CD7043F9BC4}"/>
              </a:ext>
            </a:extLst>
          </p:cNvPr>
          <p:cNvCxnSpPr>
            <a:cxnSpLocks/>
          </p:cNvCxnSpPr>
          <p:nvPr/>
        </p:nvCxnSpPr>
        <p:spPr>
          <a:xfrm flipH="1" flipV="1">
            <a:off x="1557408" y="3956061"/>
            <a:ext cx="351971" cy="333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i 9">
            <a:extLst>
              <a:ext uri="{FF2B5EF4-FFF2-40B4-BE49-F238E27FC236}">
                <a16:creationId xmlns:a16="http://schemas.microsoft.com/office/drawing/2014/main" id="{DB131B82-B5E8-1342-B0E7-AEB116E3D921}"/>
              </a:ext>
            </a:extLst>
          </p:cNvPr>
          <p:cNvSpPr/>
          <p:nvPr/>
        </p:nvSpPr>
        <p:spPr>
          <a:xfrm>
            <a:off x="1708807" y="6559827"/>
            <a:ext cx="827053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D734C6D-A8BC-324E-9ECA-6F6A401AC3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328" y="2229121"/>
            <a:ext cx="5688971" cy="4573486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0801EE7B-9409-C448-B07C-EAC0DE514EA4}"/>
              </a:ext>
            </a:extLst>
          </p:cNvPr>
          <p:cNvSpPr/>
          <p:nvPr/>
        </p:nvSpPr>
        <p:spPr>
          <a:xfrm>
            <a:off x="6310852" y="4536611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732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8FA403-8D5F-9B44-80C3-92A11297F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025" y="0"/>
            <a:ext cx="8911687" cy="665087"/>
          </a:xfrm>
        </p:spPr>
        <p:txBody>
          <a:bodyPr/>
          <a:lstStyle/>
          <a:p>
            <a:r>
              <a:rPr lang="fi-FI" dirty="0"/>
              <a:t>Kuvien liittäminen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D1D78F-FF32-304D-A83B-20E104C47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4025" y="665087"/>
            <a:ext cx="8915400" cy="3777622"/>
          </a:xfrm>
        </p:spPr>
        <p:txBody>
          <a:bodyPr/>
          <a:lstStyle/>
          <a:p>
            <a:r>
              <a:rPr lang="fi-FI" dirty="0"/>
              <a:t>Klikkaa haluttua kuvaa sivulla</a:t>
            </a:r>
          </a:p>
          <a:p>
            <a:r>
              <a:rPr lang="fi-FI" dirty="0"/>
              <a:t>Klikkaa vasemman reunan palkissa kuvaa ja voit valita tilalle uuden kuvan.</a:t>
            </a:r>
          </a:p>
          <a:p>
            <a:r>
              <a:rPr lang="fi-FI" dirty="0"/>
              <a:t>Voit sijoittaa sivulle kuvan mediakirjastosta tai ladata sen palveluun suoraan omalta työasemalta. Kuvat voivat olla jpg-, </a:t>
            </a:r>
            <a:r>
              <a:rPr lang="fi-FI" dirty="0" err="1"/>
              <a:t>gif</a:t>
            </a:r>
            <a:r>
              <a:rPr lang="fi-FI" dirty="0"/>
              <a:t>- tai png-muodossa.</a:t>
            </a:r>
          </a:p>
          <a:p>
            <a:r>
              <a:rPr lang="fi-FI" dirty="0"/>
              <a:t>Kirjoita kuvateksti Mediakirjastossa, jossa voit myös määritellä esim. kuvan kokoa </a:t>
            </a:r>
            <a:r>
              <a:rPr lang="fi-FI" i="1" dirty="0"/>
              <a:t>Kuva-asetukset</a:t>
            </a:r>
            <a:r>
              <a:rPr lang="fi-FI" dirty="0"/>
              <a:t>-ikkunassa.</a:t>
            </a:r>
          </a:p>
          <a:p>
            <a:r>
              <a:rPr lang="fi-FI" dirty="0"/>
              <a:t>Muista päivittää sivu.</a:t>
            </a:r>
          </a:p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4C6DD3E-BE2A-A64D-B7FF-A04ACB3AD2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22" y="3168149"/>
            <a:ext cx="7762049" cy="4621584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BF1FF6E-CC2F-FF43-BCFC-452EECA4D8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02" y="2021846"/>
            <a:ext cx="1466069" cy="4841725"/>
          </a:xfrm>
          <a:prstGeom prst="rect">
            <a:avLst/>
          </a:prstGeom>
        </p:spPr>
      </p:pic>
      <p:sp>
        <p:nvSpPr>
          <p:cNvPr id="6" name="Ellipsi 5">
            <a:extLst>
              <a:ext uri="{FF2B5EF4-FFF2-40B4-BE49-F238E27FC236}">
                <a16:creationId xmlns:a16="http://schemas.microsoft.com/office/drawing/2014/main" id="{5B645BED-B25F-6843-A07F-47019DF0975B}"/>
              </a:ext>
            </a:extLst>
          </p:cNvPr>
          <p:cNvSpPr/>
          <p:nvPr/>
        </p:nvSpPr>
        <p:spPr>
          <a:xfrm>
            <a:off x="561902" y="2733262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83943AA3-5CCF-904C-A7B8-36EAB9AA2DBB}"/>
              </a:ext>
            </a:extLst>
          </p:cNvPr>
          <p:cNvSpPr/>
          <p:nvPr/>
        </p:nvSpPr>
        <p:spPr>
          <a:xfrm>
            <a:off x="1426607" y="6609523"/>
            <a:ext cx="586409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9059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8FA403-8D5F-9B44-80C3-92A11297F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025" y="69450"/>
            <a:ext cx="9548275" cy="525020"/>
          </a:xfrm>
        </p:spPr>
        <p:txBody>
          <a:bodyPr>
            <a:normAutofit fontScale="90000"/>
          </a:bodyPr>
          <a:lstStyle/>
          <a:p>
            <a:r>
              <a:rPr lang="fi-FI" dirty="0"/>
              <a:t>Linkit ja liitetiedostot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D1D78F-FF32-304D-A83B-20E104C47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4025" y="698645"/>
            <a:ext cx="8915400" cy="2903980"/>
          </a:xfrm>
        </p:spPr>
        <p:txBody>
          <a:bodyPr/>
          <a:lstStyle/>
          <a:p>
            <a:r>
              <a:rPr lang="fi-FI" dirty="0"/>
              <a:t>Tallenna liitetiedosto mediakirjastoon, klikkaa liitettä ja kopioi suora linkkitieto leikepöydälle oikean yläreunan URL-kentästä (</a:t>
            </a:r>
            <a:r>
              <a:rPr lang="fi-FI" dirty="0" err="1"/>
              <a:t>ctrl+a</a:t>
            </a:r>
            <a:r>
              <a:rPr lang="fi-FI" dirty="0"/>
              <a:t>, </a:t>
            </a:r>
            <a:r>
              <a:rPr lang="fi-FI" dirty="0" err="1"/>
              <a:t>ctrl+c</a:t>
            </a:r>
            <a:r>
              <a:rPr lang="fi-FI" dirty="0"/>
              <a:t>).</a:t>
            </a:r>
          </a:p>
          <a:p>
            <a:r>
              <a:rPr lang="fi-FI" dirty="0"/>
              <a:t>Avaa haluttu sivu ja aktivoi linkitettävä teksti tai kuva. Paina yläreunassa olevaa ketjusymbolia. Liitä linkin </a:t>
            </a:r>
            <a:r>
              <a:rPr lang="fi-FI" dirty="0" err="1"/>
              <a:t>url</a:t>
            </a:r>
            <a:r>
              <a:rPr lang="fi-FI" dirty="0"/>
              <a:t> (</a:t>
            </a:r>
            <a:r>
              <a:rPr lang="fi-FI" dirty="0" err="1"/>
              <a:t>ctrl+v</a:t>
            </a:r>
            <a:r>
              <a:rPr lang="fi-FI" dirty="0"/>
              <a:t>) ja hyväksy se klikkaamalla oikealla olevasta nuoli-symbolista.</a:t>
            </a:r>
          </a:p>
          <a:p>
            <a:r>
              <a:rPr lang="fi-FI" dirty="0"/>
              <a:t>Klikkaa näkyviin tullutta kynä-painiketta ja avautuvasta palkista rataspyörää. Ruksaa tarvittaessa Avaa uusi ikkuna -ruutu. Päivitä sivu.</a:t>
            </a:r>
          </a:p>
          <a:p>
            <a:r>
              <a:rPr lang="fi-FI" dirty="0"/>
              <a:t>Liitä verkko-osoitteen linkki samalla tavalla.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8A918FB-5949-2C43-9D5B-023BC175CC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664" y="3464322"/>
            <a:ext cx="6489466" cy="3560856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F63788F-37BC-354B-9C30-49AE344DB3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2715" y="4666765"/>
            <a:ext cx="1890899" cy="190447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4AC7539-EF2A-F743-952C-70DD6A593B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8863" y="3475093"/>
            <a:ext cx="3326549" cy="110168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206171B-7D8A-3E41-85BC-787E719941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6614" y="4711675"/>
            <a:ext cx="2505586" cy="2403491"/>
          </a:xfrm>
          <a:prstGeom prst="rect">
            <a:avLst/>
          </a:prstGeom>
        </p:spPr>
      </p:pic>
      <p:sp>
        <p:nvSpPr>
          <p:cNvPr id="10" name="Ellipsi 9">
            <a:extLst>
              <a:ext uri="{FF2B5EF4-FFF2-40B4-BE49-F238E27FC236}">
                <a16:creationId xmlns:a16="http://schemas.microsoft.com/office/drawing/2014/main" id="{CC2078B9-9871-9740-BC1E-234402BB08B0}"/>
              </a:ext>
            </a:extLst>
          </p:cNvPr>
          <p:cNvSpPr/>
          <p:nvPr/>
        </p:nvSpPr>
        <p:spPr>
          <a:xfrm>
            <a:off x="6570356" y="6241973"/>
            <a:ext cx="871844" cy="3292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2D9AE7EA-E840-DE44-A909-6A5FDA3D2E7C}"/>
              </a:ext>
            </a:extLst>
          </p:cNvPr>
          <p:cNvSpPr/>
          <p:nvPr/>
        </p:nvSpPr>
        <p:spPr>
          <a:xfrm>
            <a:off x="9221755" y="5105602"/>
            <a:ext cx="863805" cy="278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1CE9E2F9-39C7-C446-B6F6-AD50716CF610}"/>
              </a:ext>
            </a:extLst>
          </p:cNvPr>
          <p:cNvSpPr/>
          <p:nvPr/>
        </p:nvSpPr>
        <p:spPr>
          <a:xfrm>
            <a:off x="7983264" y="3918264"/>
            <a:ext cx="1238491" cy="4586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491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F1FE49-B257-AE44-B737-0014F93A1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039" y="624110"/>
            <a:ext cx="8911687" cy="1280890"/>
          </a:xfrm>
        </p:spPr>
        <p:txBody>
          <a:bodyPr/>
          <a:lstStyle/>
          <a:p>
            <a:r>
              <a:rPr lang="fi-FI" dirty="0"/>
              <a:t>Muutokset ulkoasuun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C3E502-88CB-454E-8295-8F02D9912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87552"/>
            <a:ext cx="8915400" cy="3777622"/>
          </a:xfrm>
        </p:spPr>
        <p:txBody>
          <a:bodyPr/>
          <a:lstStyle/>
          <a:p>
            <a:r>
              <a:rPr lang="fi-FI" dirty="0"/>
              <a:t>Jos haluat muutoksia ulkoasun rakenteeseen, </a:t>
            </a:r>
            <a:br>
              <a:rPr lang="fi-FI" dirty="0"/>
            </a:br>
            <a:r>
              <a:rPr lang="fi-FI" dirty="0"/>
              <a:t>pyydä muutos osoitteesta </a:t>
            </a:r>
            <a:r>
              <a:rPr lang="fi-FI" dirty="0">
                <a:hlinkClick r:id="rId2"/>
              </a:rPr>
              <a:t>myynti@k-systems.fi</a:t>
            </a:r>
            <a:endParaRPr lang="fi-FI" dirty="0"/>
          </a:p>
          <a:p>
            <a:r>
              <a:rPr lang="fi-FI" dirty="0"/>
              <a:t>K-Systemsin tuki voi aina auttaa päivitysasioissa pikaisesti.</a:t>
            </a:r>
          </a:p>
          <a:p>
            <a:pPr lvl="1"/>
            <a:r>
              <a:rPr lang="fi-FI" dirty="0"/>
              <a:t>Lähetä päivityspyyntö sähköpostilla.</a:t>
            </a:r>
          </a:p>
          <a:p>
            <a:r>
              <a:rPr lang="fi-FI" dirty="0"/>
              <a:t>Pienistä päivitys- ja muokkausasioista ei peritä erillistä korvausta. </a:t>
            </a:r>
            <a:br>
              <a:rPr lang="fi-FI" dirty="0"/>
            </a:br>
            <a:r>
              <a:rPr lang="fi-FI" dirty="0"/>
              <a:t>Suuremmat muutokset tehdään tuntiveloituksena ja niistä </a:t>
            </a:r>
            <a:br>
              <a:rPr lang="fi-FI" dirty="0"/>
            </a:br>
            <a:r>
              <a:rPr lang="fi-FI"/>
              <a:t>sovitaan erikseen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186159"/>
      </p:ext>
    </p:extLst>
  </p:cSld>
  <p:clrMapOvr>
    <a:masterClrMapping/>
  </p:clrMapOvr>
</p:sld>
</file>

<file path=ppt/theme/theme1.xml><?xml version="1.0" encoding="utf-8"?>
<a:theme xmlns:a="http://schemas.openxmlformats.org/drawingml/2006/main" name="Kuiskaus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Kuiskaus</Template>
  <TotalTime>19975</TotalTime>
  <Words>627</Words>
  <Application>Microsoft Macintosh PowerPoint</Application>
  <PresentationFormat>Laajakuva</PresentationFormat>
  <Paragraphs>55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Kuiskaus</vt:lpstr>
      <vt:lpstr>WordPress-käyttöohje</vt:lpstr>
      <vt:lpstr>Kirjautuminen ylläpitoon</vt:lpstr>
      <vt:lpstr>Sisäänkirjautumisnäkymä</vt:lpstr>
      <vt:lpstr>Media (kuvat ja liitetiedostot)</vt:lpstr>
      <vt:lpstr>Artikkelit</vt:lpstr>
      <vt:lpstr>Sivut</vt:lpstr>
      <vt:lpstr>Sivujen muokkaus ELEMENTORILLA</vt:lpstr>
      <vt:lpstr>Kuvien liittäminen</vt:lpstr>
      <vt:lpstr>Linkit ja liitetiedostot</vt:lpstr>
      <vt:lpstr>Muutokset ulkoasuun</vt:lpstr>
    </vt:vector>
  </TitlesOfParts>
  <Manager/>
  <Company>K-Systems Contacts Oy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WordPress -käyttöohje</dc:title>
  <dc:subject/>
  <dc:creator>Samuli Kaikkonen</dc:creator>
  <cp:keywords/>
  <dc:description/>
  <cp:lastModifiedBy>Samuli Kaikkonen</cp:lastModifiedBy>
  <cp:revision>64</cp:revision>
  <cp:lastPrinted>2018-03-23T07:06:20Z</cp:lastPrinted>
  <dcterms:created xsi:type="dcterms:W3CDTF">2018-03-23T06:13:19Z</dcterms:created>
  <dcterms:modified xsi:type="dcterms:W3CDTF">2019-11-07T12:26:56Z</dcterms:modified>
  <cp:category/>
</cp:coreProperties>
</file>