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5" r:id="rId4"/>
    <p:sldId id="266" r:id="rId5"/>
    <p:sldId id="258" r:id="rId6"/>
    <p:sldId id="267" r:id="rId7"/>
    <p:sldId id="270" r:id="rId8"/>
    <p:sldId id="260" r:id="rId9"/>
    <p:sldId id="271" r:id="rId10"/>
    <p:sldId id="261" r:id="rId11"/>
    <p:sldId id="268"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di Karvinen" initials="HK" lastIdx="82" clrIdx="0">
    <p:extLst>
      <p:ext uri="{19B8F6BF-5375-455C-9EA6-DF929625EA0E}">
        <p15:presenceInfo xmlns:p15="http://schemas.microsoft.com/office/powerpoint/2012/main" userId="aca00a078c2d8f33" providerId="Windows Live"/>
      </p:ext>
    </p:extLst>
  </p:cmAuthor>
  <p:cmAuthor id="2" name="Karvinen Heidi H." initials="KH" lastIdx="1" clrIdx="1">
    <p:extLst>
      <p:ext uri="{19B8F6BF-5375-455C-9EA6-DF929625EA0E}">
        <p15:presenceInfo xmlns:p15="http://schemas.microsoft.com/office/powerpoint/2012/main" userId="S::1601298@edu.karelia.fi::99e2d2af-4988-47dc-8e9c-5df0cc3d98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58F9C9-E7AB-AE14-0246-70040DB86BA1}" v="136" dt="2019-09-19T09:15:15.2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3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vinen Heidi H." userId="S::1601298@edu.karelia.fi::99e2d2af-4988-47dc-8e9c-5df0cc3d9882" providerId="AD" clId="Web-{BB58F9C9-E7AB-AE14-0246-70040DB86BA1}"/>
    <pc:docChg chg="modSld">
      <pc:chgData name="Karvinen Heidi H." userId="S::1601298@edu.karelia.fi::99e2d2af-4988-47dc-8e9c-5df0cc3d9882" providerId="AD" clId="Web-{BB58F9C9-E7AB-AE14-0246-70040DB86BA1}" dt="2019-09-19T09:15:15.201" v="135"/>
      <pc:docMkLst>
        <pc:docMk/>
      </pc:docMkLst>
      <pc:sldChg chg="modSp modCm">
        <pc:chgData name="Karvinen Heidi H." userId="S::1601298@edu.karelia.fi::99e2d2af-4988-47dc-8e9c-5df0cc3d9882" providerId="AD" clId="Web-{BB58F9C9-E7AB-AE14-0246-70040DB86BA1}" dt="2019-09-19T08:30:31.043" v="123" actId="20577"/>
        <pc:sldMkLst>
          <pc:docMk/>
          <pc:sldMk cId="2605493203" sldId="257"/>
        </pc:sldMkLst>
        <pc:spChg chg="mod">
          <ac:chgData name="Karvinen Heidi H." userId="S::1601298@edu.karelia.fi::99e2d2af-4988-47dc-8e9c-5df0cc3d9882" providerId="AD" clId="Web-{BB58F9C9-E7AB-AE14-0246-70040DB86BA1}" dt="2019-09-19T08:30:31.043" v="123" actId="20577"/>
          <ac:spMkLst>
            <pc:docMk/>
            <pc:sldMk cId="2605493203" sldId="257"/>
            <ac:spMk id="3" creationId="{5FA7A28A-3368-47E6-91EF-ED89C70A9339}"/>
          </ac:spMkLst>
        </pc:spChg>
      </pc:sldChg>
      <pc:sldChg chg="modSp modCm">
        <pc:chgData name="Karvinen Heidi H." userId="S::1601298@edu.karelia.fi::99e2d2af-4988-47dc-8e9c-5df0cc3d9882" providerId="AD" clId="Web-{BB58F9C9-E7AB-AE14-0246-70040DB86BA1}" dt="2019-09-19T08:00:52.677" v="110" actId="20577"/>
        <pc:sldMkLst>
          <pc:docMk/>
          <pc:sldMk cId="3611197074" sldId="261"/>
        </pc:sldMkLst>
        <pc:spChg chg="mod">
          <ac:chgData name="Karvinen Heidi H." userId="S::1601298@edu.karelia.fi::99e2d2af-4988-47dc-8e9c-5df0cc3d9882" providerId="AD" clId="Web-{BB58F9C9-E7AB-AE14-0246-70040DB86BA1}" dt="2019-09-19T08:00:52.677" v="110" actId="20577"/>
          <ac:spMkLst>
            <pc:docMk/>
            <pc:sldMk cId="3611197074" sldId="261"/>
            <ac:spMk id="3" creationId="{0F1B4159-0A65-47C0-939F-49CBD0CF9EB7}"/>
          </ac:spMkLst>
        </pc:spChg>
      </pc:sldChg>
      <pc:sldChg chg="modSp delCm modCm">
        <pc:chgData name="Karvinen Heidi H." userId="S::1601298@edu.karelia.fi::99e2d2af-4988-47dc-8e9c-5df0cc3d9882" providerId="AD" clId="Web-{BB58F9C9-E7AB-AE14-0246-70040DB86BA1}" dt="2019-09-19T09:15:15.201" v="135"/>
        <pc:sldMkLst>
          <pc:docMk/>
          <pc:sldMk cId="2441269254" sldId="268"/>
        </pc:sldMkLst>
        <pc:spChg chg="mod">
          <ac:chgData name="Karvinen Heidi H." userId="S::1601298@edu.karelia.fi::99e2d2af-4988-47dc-8e9c-5df0cc3d9882" providerId="AD" clId="Web-{BB58F9C9-E7AB-AE14-0246-70040DB86BA1}" dt="2019-09-19T08:51:58.677" v="132" actId="20577"/>
          <ac:spMkLst>
            <pc:docMk/>
            <pc:sldMk cId="2441269254" sldId="268"/>
            <ac:spMk id="3" creationId="{D08828E2-553F-4B09-B3AC-7BA6410530DF}"/>
          </ac:spMkLst>
        </pc:spChg>
      </pc:sldChg>
      <pc:sldChg chg="modSp addCm modCm">
        <pc:chgData name="Karvinen Heidi H." userId="S::1601298@edu.karelia.fi::99e2d2af-4988-47dc-8e9c-5df0cc3d9882" providerId="AD" clId="Web-{BB58F9C9-E7AB-AE14-0246-70040DB86BA1}" dt="2019-09-19T07:25:17.906" v="16"/>
        <pc:sldMkLst>
          <pc:docMk/>
          <pc:sldMk cId="852182500" sldId="271"/>
        </pc:sldMkLst>
        <pc:spChg chg="mod">
          <ac:chgData name="Karvinen Heidi H." userId="S::1601298@edu.karelia.fi::99e2d2af-4988-47dc-8e9c-5df0cc3d9882" providerId="AD" clId="Web-{BB58F9C9-E7AB-AE14-0246-70040DB86BA1}" dt="2019-09-19T07:24:56.406" v="13" actId="20577"/>
          <ac:spMkLst>
            <pc:docMk/>
            <pc:sldMk cId="852182500" sldId="271"/>
            <ac:spMk id="3" creationId="{AAB1BB16-B8CA-4F40-A4B7-47FA7687167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9-06-19T16:56:19.858" idx="1">
    <p:pos x="2791" y="1317"/>
    <p:text>Vanhemman tehtävänä on luoda lapselle turvallisuuden tunnetta. Turvallisuuden tunne on edellytys lapsen täyspainoiselle kehitykselle.</p:text>
    <p:extLst>
      <p:ext uri="{C676402C-5697-4E1C-873F-D02D1690AC5C}">
        <p15:threadingInfo xmlns:p15="http://schemas.microsoft.com/office/powerpoint/2012/main" timeZoneBias="-180"/>
      </p:ext>
    </p:extLst>
  </p:cm>
  <p:cm authorId="1" dt="2019-06-19T16:57:47.038" idx="2">
    <p:pos x="2075" y="2087"/>
    <p:text>Rutiinit ovat sisäistettyjä sopimuksia ja sääntöjä.</p:text>
    <p:extLst>
      <p:ext uri="{C676402C-5697-4E1C-873F-D02D1690AC5C}">
        <p15:threadingInfo xmlns:p15="http://schemas.microsoft.com/office/powerpoint/2012/main" timeZoneBias="-180"/>
      </p:ext>
    </p:extLst>
  </p:cm>
  <p:cm authorId="1" dt="2019-06-19T17:02:50.228" idx="3">
    <p:pos x="1692" y="2476"/>
    <p:text>Rajat on hyvä perustella ja keskustella niistä lapsen kanssa.</p:text>
    <p:extLst>
      <p:ext uri="{C676402C-5697-4E1C-873F-D02D1690AC5C}">
        <p15:threadingInfo xmlns:p15="http://schemas.microsoft.com/office/powerpoint/2012/main" timeZoneBias="-180"/>
      </p:ext>
    </p:extLst>
  </p:cm>
  <p:cm authorId="1" dt="2019-06-19T17:19:06.175" idx="4">
    <p:pos x="2525" y="2877"/>
    <p:text>Vanhemman pitäisi tukea lasta ilmaisemaan tunteitaan. Kaikki lapsen tunteet tulisi sallia. Lapsi oppii sanoittamaan ja säätelemään tunteita aikuisen avustuksella. Aikuinen voi ilmaista tunteitaan ja tarpeitaan, muttei purkaa kielteisiä tunteitaan lapseen.</p:text>
    <p:extLst>
      <p:ext uri="{C676402C-5697-4E1C-873F-D02D1690AC5C}">
        <p15:threadingInfo xmlns:p15="http://schemas.microsoft.com/office/powerpoint/2012/main" timeZoneBias="-180"/>
      </p:ext>
    </p:extLst>
  </p:cm>
  <p:cm authorId="1" dt="2019-06-19T17:27:07.285" idx="5">
    <p:pos x="2277" y="3090"/>
    <p:text>Lapselle on tärkeää, että hänet hyväksytään omana itsenään.</p:text>
    <p:extLst>
      <p:ext uri="{C676402C-5697-4E1C-873F-D02D1690AC5C}">
        <p15:threadingInfo xmlns:p15="http://schemas.microsoft.com/office/powerpoint/2012/main" timeZoneBias="-180"/>
      </p:ext>
    </p:extLst>
  </p:cm>
  <p:cm authorId="1" dt="2019-06-20T13:56:30.562" idx="6">
    <p:pos x="2298" y="1531"/>
    <p:text>Sensitiivisyys on herkkyyttä havainnoida toisen tunteita ja tarpeita ja kykyä vastata niihin riittävän oikealla tavalla. Sensitiivinen vanhempi virittäytyy, eli sovittaa oman käytöksen lapsen tunnetilaan ja jakaa sen lapsen kanssa. Myös lapsi virittäytyy vanhemman tunnetilaan.</p:text>
    <p:extLst>
      <p:ext uri="{C676402C-5697-4E1C-873F-D02D1690AC5C}">
        <p15:threadingInfo xmlns:p15="http://schemas.microsoft.com/office/powerpoint/2012/main" timeZoneBias="-180"/>
      </p:ext>
    </p:extLst>
  </p:cm>
  <p:cm authorId="1" dt="2019-06-20T14:07:36.808" idx="9">
    <p:pos x="2548" y="1708"/>
    <p:text>Suurimman osan arjesta olisi hyvä olla ennakoitavissa.</p:text>
    <p:extLst>
      <p:ext uri="{C676402C-5697-4E1C-873F-D02D1690AC5C}">
        <p15:threadingInfo xmlns:p15="http://schemas.microsoft.com/office/powerpoint/2012/main" timeZoneBias="-180"/>
      </p:ext>
    </p:extLst>
  </p:cm>
  <p:cm authorId="1" dt="2019-06-20T14:29:50.412" idx="13">
    <p:pos x="3908" y="3503"/>
    <p:text>Vanhemmuus vaatii kykyä oppia uutta ja kasvaa yhdessä lapsen kanssa. Vanhempi opettaa lastaan, mutta myös lapsi opettaa vanhempaansa.</p:text>
    <p:extLst>
      <p:ext uri="{C676402C-5697-4E1C-873F-D02D1690AC5C}">
        <p15:threadingInfo xmlns:p15="http://schemas.microsoft.com/office/powerpoint/2012/main" timeZoneBias="-180"/>
      </p:ext>
    </p:extLst>
  </p:cm>
  <p:cm authorId="1" dt="2019-06-20T15:58:10.531" idx="14">
    <p:pos x="2626" y="2596"/>
    <p:text>Lapsen kanssa pitäisi pystyä keskustelemaan vaikeistakin asioista.</p:text>
    <p:extLst>
      <p:ext uri="{C676402C-5697-4E1C-873F-D02D1690AC5C}">
        <p15:threadingInfo xmlns:p15="http://schemas.microsoft.com/office/powerpoint/2012/main" timeZoneBias="-180"/>
      </p:ext>
    </p:extLst>
  </p:cm>
  <p:cm authorId="1" dt="2019-07-08T16:59:43.170" idx="15">
    <p:pos x="2491" y="1533"/>
    <p:text>Sensitiivinen vanhempi pyrkii ymmärtämään motiiveja lapsen käyttäytymisen takana. Hän kykenee ilmaisemaan aitoja, myönteisiä tunteita ja välittämistään lasta kohtaan.</p:text>
    <p:extLst>
      <p:ext uri="{C676402C-5697-4E1C-873F-D02D1690AC5C}">
        <p15:threadingInfo xmlns:p15="http://schemas.microsoft.com/office/powerpoint/2012/main" timeZoneBias="-180"/>
      </p:ext>
    </p:extLst>
  </p:cm>
  <p:cm authorId="1" dt="2019-07-08T17:32:41.325" idx="16">
    <p:pos x="2390" y="1090"/>
    <p:text>Vastavuoroisessa vuorovaikutuksessa lapsi ja vanhempi pyrkivät vaikuttamaan toinen toisiinsa ja reagoivat toisiinsa. Molemmat tekevät aloitteita ja kohdistavat odotuksiaan toista kohtaan.</p:text>
    <p:extLst>
      <p:ext uri="{C676402C-5697-4E1C-873F-D02D1690AC5C}">
        <p15:threadingInfo xmlns:p15="http://schemas.microsoft.com/office/powerpoint/2012/main" timeZoneBias="-180"/>
      </p:ext>
    </p:extLst>
  </p:cm>
  <p:cm authorId="1" dt="2019-07-08T17:44:26.719" idx="17">
    <p:pos x="3372" y="2200"/>
    <p:text>Vanhemman tehtävänä on ohjata lasta hänen ikänsä ja kehitystasonsa mukaisesti. Tärkeää on tukea lapsen itsenäisyyttä ja tarjota hänelle onnistumisen kokemuksia.</p:text>
    <p:extLst>
      <p:ext uri="{C676402C-5697-4E1C-873F-D02D1690AC5C}">
        <p15:threadingInfo xmlns:p15="http://schemas.microsoft.com/office/powerpoint/2012/main" timeZoneBias="-180"/>
      </p:ext>
    </p:extLst>
  </p:cm>
  <p:cm authorId="1" dt="2019-07-30T17:46:00.267" idx="49">
    <p:pos x="2362" y="1715"/>
    <p:text>Ennakoitavuus on arjen säännöllisyyttä ja vanhemman johdonmukaista käytöstä.</p:text>
    <p:extLst>
      <p:ext uri="{C676402C-5697-4E1C-873F-D02D1690AC5C}">
        <p15:threadingInfo xmlns:p15="http://schemas.microsoft.com/office/powerpoint/2012/main" timeZoneBias="-180"/>
      </p:ext>
    </p:extLst>
  </p:cm>
  <p:cm authorId="1" dt="2019-08-20T14:55:33.096" idx="73">
    <p:pos x="2271" y="1917"/>
    <p:text>Lapsella tulisi olla kohtalaisen säännöllinen päivärytmi.</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8-22T15:04:11.511" idx="78">
    <p:pos x="2990" y="2216"/>
    <p:text>Ongelmat vanhemman omassa varhaisessa vuorovaikutuksessa siirtyvät herkästi sukupolvelta toiselle.</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7-08T19:56:53.637" idx="22">
    <p:pos x="6060" y="2567"/>
    <p:text>Esimerkiksi vanhemman ollessa passiivinen ja masentunut myös lapsi passivoituu.</p:text>
    <p:extLst>
      <p:ext uri="{C676402C-5697-4E1C-873F-D02D1690AC5C}">
        <p15:threadingInfo xmlns:p15="http://schemas.microsoft.com/office/powerpoint/2012/main" timeZoneBias="-180"/>
      </p:ext>
    </p:extLst>
  </p:cm>
  <p:cm authorId="1" dt="2019-08-22T14:58:43.181" idx="76">
    <p:pos x="6000" y="1130"/>
    <p:text>Turvallisuuden tunteen horjuessa suuresti ja pidempään, turvallisuuden tunteen rakentaminen vaatii pidemmän ajan.</p:text>
    <p:extLst>
      <p:ext uri="{C676402C-5697-4E1C-873F-D02D1690AC5C}">
        <p15:threadingInfo xmlns:p15="http://schemas.microsoft.com/office/powerpoint/2012/main" timeZoneBias="-180"/>
      </p:ext>
    </p:extLst>
  </p:cm>
  <p:cm authorId="1" dt="2019-08-22T15:07:44.232" idx="80">
    <p:pos x="2161" y="1903"/>
    <p:text>Tunkeilevuus voi ilmetä vanhemman toiminnan, kuten fyysisen käsittelyn pakottavuutena ja lapsen käyttämisenä vanhemman tarpeiden toteuttamiseen.</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7-31T13:40:19.957" idx="54">
    <p:pos x="4219" y="2404"/>
    <p:text>Päihteiden käyttö on haitallista lapsen kannalta, kun vanhempi on toistuvasti lapsen edessä päihtynyt, vanhemman käytös aiheuttaa lapsessa negatiivisia tuntemuksia, lapsen tarpeista ei huolehdita ja hänen turvallisuutensa vaarantuu.</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7-09T15:38:40.535" idx="24">
    <p:pos x="1976" y="2053"/>
    <p:text>Vanhemman omat tarpeet ovat ensisijaisia.</p:text>
    <p:extLst>
      <p:ext uri="{C676402C-5697-4E1C-873F-D02D1690AC5C}">
        <p15:threadingInfo xmlns:p15="http://schemas.microsoft.com/office/powerpoint/2012/main" timeZoneBias="-180"/>
      </p:ext>
    </p:extLst>
  </p:cm>
  <p:cm authorId="1" dt="2019-07-09T15:41:06.329" idx="26">
    <p:pos x="2189" y="1816"/>
    <p:text>Lapsen tarpeisiin vastaaminen voi olla vaihtelevaa. Vanhempi saattaa myös tulkita lapsen käytöstä väärin. Se voi tuntua vanhemmasta negatiiviselta.</p:text>
    <p:extLst>
      <p:ext uri="{C676402C-5697-4E1C-873F-D02D1690AC5C}">
        <p15:threadingInfo xmlns:p15="http://schemas.microsoft.com/office/powerpoint/2012/main" timeZoneBias="-180"/>
      </p:ext>
    </p:extLst>
  </p:cm>
  <p:cm authorId="1" dt="2019-07-31T17:01:31.275" idx="58">
    <p:pos x="3121" y="3391"/>
    <p:text>Riitely on yleistä perheissä, joissa on päihdeongelma. Pahimmillaan se voi johtaa väkivaltaan.</p:text>
    <p:extLst>
      <p:ext uri="{C676402C-5697-4E1C-873F-D02D1690AC5C}">
        <p15:threadingInfo xmlns:p15="http://schemas.microsoft.com/office/powerpoint/2012/main" timeZoneBias="-180"/>
      </p:ext>
    </p:extLst>
  </p:cm>
  <p:cm authorId="1" dt="2019-07-31T17:02:31.017" idx="59">
    <p:pos x="2001" y="2741"/>
    <p:text>Vanhemman valehtelu ja lupausten rikkominen on tyypillistä, koska päihteet ovat vanhemmalle tärkein asia.</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9-07-31T18:11:32.839" idx="61">
    <p:pos x="4087" y="2284"/>
    <p:text>Lapsen selviytymiskeinoja ovat muun muassa vastuunkantaminen itsestä ja muista, huomion hakeminen kielteisin keinoin tai hauskuuttamalla muita ja eristäytyminen muista.</p:text>
    <p:extLst>
      <p:ext uri="{C676402C-5697-4E1C-873F-D02D1690AC5C}">
        <p15:threadingInfo xmlns:p15="http://schemas.microsoft.com/office/powerpoint/2012/main" timeZoneBias="-180"/>
      </p:ext>
    </p:extLst>
  </p:cm>
  <p:cm authorId="1" dt="2019-07-31T18:13:26.806" idx="62">
    <p:pos x="3895" y="2283"/>
    <p:text>Lapsen ei ole välttämättä tarvinnut kehittää selviytymiskeinoja, jos perheessä on riittävästi suojaavia tekijöitä.</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9-07-09T17:10:19.345" idx="29">
    <p:pos x="3648" y="1297"/>
    <p:text>Vanhemman ollessa selvin päin, lapsi kokee usein positiivisia tunteita.</p:text>
    <p:extLst>
      <p:ext uri="{C676402C-5697-4E1C-873F-D02D1690AC5C}">
        <p15:threadingInfo xmlns:p15="http://schemas.microsoft.com/office/powerpoint/2012/main" timeZoneBias="-180"/>
      </p:ext>
    </p:extLst>
  </p:cm>
  <p:cm authorId="1" dt="2019-07-31T16:11:38.566" idx="56">
    <p:pos x="871" y="3843"/>
    <p:text>Vanhempi kokee usein huonommuutta, mutta ei kykene tekemään tilanteelle mitään.</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19-08-09T14:53:52.115" idx="70">
    <p:pos x="891" y="3447"/>
    <p:text>Tukeminen voi olla esimerkiksi auttamista, huolen jakamista, ratkaisujen ehdottamista, oma-aloitteisuuteen kannustamista tai empaattista läsnäoloa.</p:text>
    <p:extLst>
      <p:ext uri="{C676402C-5697-4E1C-873F-D02D1690AC5C}">
        <p15:threadingInfo xmlns:p15="http://schemas.microsoft.com/office/powerpoint/2012/main" timeZoneBias="-180"/>
      </p:ext>
    </p:extLst>
  </p:cm>
  <p:cm authorId="1" dt="2019-08-09T14:59:53.496" idx="71">
    <p:pos x="2349" y="3079"/>
    <p:text>Vapaaehtoinen voi näyttää omalla toiminnallaan mallia liittyen lapsen ja vanhemman väliseen vuorovaikutukseen. Mallin näyttäminen on hyvä tehdä hienovaraisesti yhdessä toimiessa, usein ilman ohjeita ja neuvoja. Painopiste on hyvä pitää perheen omassa toiminnassa, ei mallin näyttämisessä.
</p:text>
    <p:extLst>
      <p:ext uri="{C676402C-5697-4E1C-873F-D02D1690AC5C}">
        <p15:threadingInfo xmlns:p15="http://schemas.microsoft.com/office/powerpoint/2012/main" timeZoneBias="-180"/>
      </p:ext>
    </p:extLst>
  </p:cm>
  <p:cm authorId="1" dt="2019-08-09T15:23:05.762" idx="72">
    <p:pos x="3039" y="1384"/>
    <p:text>Empatia on kykyä ymmärtää mitä toinen ihminen kokee, eli itsensä asettamista toisen ihmisen asemaan ja tunteiden jakamista toisen kanssa. Tunnetilan jakaminen usein edellyttää luottamusta.</p:text>
    <p:extLst>
      <p:ext uri="{C676402C-5697-4E1C-873F-D02D1690AC5C}">
        <p15:threadingInfo xmlns:p15="http://schemas.microsoft.com/office/powerpoint/2012/main" timeZoneBias="-180"/>
      </p:ext>
    </p:extLst>
  </p:cm>
  <p:cm authorId="2" dt="2019-09-19T00:24:38.906" idx="1">
    <p:pos x="1069" y="3451"/>
    <p:text>Perheen kanssa toimiessa olisi hyvä suhtautua uteliaasti siihen, mitä perhe tukemiselta haluaa.
</p:text>
    <p:extLst>
      <p:ext uri="{C676402C-5697-4E1C-873F-D02D1690AC5C}">
        <p15:threadingInfo xmlns:p15="http://schemas.microsoft.com/office/powerpoint/2012/main" timeZoneBias="4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19-07-09T17:21:37.168" idx="32">
    <p:pos x="6738" y="2454"/>
    <p:text>Lapsi voi tarvita paljon aikaa yhteyden luomiseen ja luottamuksen rakentamiseen.</p:text>
    <p:extLst>
      <p:ext uri="{C676402C-5697-4E1C-873F-D02D1690AC5C}">
        <p15:threadingInfo xmlns:p15="http://schemas.microsoft.com/office/powerpoint/2012/main" timeZoneBias="-180"/>
      </p:ext>
    </p:extLst>
  </p:cm>
  <p:cm authorId="1" dt="2019-08-01T13:01:12.900" idx="64">
    <p:pos x="6931" y="2454"/>
    <p:text>Lapsen ymmärrys vanhemman päihteiden käytöstä ja sen vaikutuksista rakentuu vähitellen.</p:text>
    <p:extLst>
      <p:ext uri="{C676402C-5697-4E1C-873F-D02D1690AC5C}">
        <p15:threadingInfo xmlns:p15="http://schemas.microsoft.com/office/powerpoint/2012/main" timeZoneBias="-18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19-07-09T19:54:38.876" idx="39">
    <p:pos x="1488" y="3135"/>
    <p:text>Jaetulla ilolla on keskeinen merkitys suhteen vahvistamisessa. Hauskat hetket auttavat lasta ja vanhempaa näkemään toinen toisissaan positiivista, kokemaan itsensä merkitykselliseksi sekä kohtaamaan ja ratkaisemaan ongelmia.</p:text>
    <p:extLst>
      <p:ext uri="{C676402C-5697-4E1C-873F-D02D1690AC5C}">
        <p15:threadingInfo xmlns:p15="http://schemas.microsoft.com/office/powerpoint/2012/main" timeZoneBias="-180"/>
      </p:ext>
    </p:extLst>
  </p:cm>
  <p:cm authorId="1" dt="2019-07-09T19:58:08.247" idx="40">
    <p:pos x="3828" y="1677"/>
    <p:text>Lasta on tärkeää huomioida myönteisesti, koska hänellä voi olla kielteinen käsitys itsestään.</p:text>
    <p:extLst>
      <p:ext uri="{C676402C-5697-4E1C-873F-D02D1690AC5C}">
        <p15:threadingInfo xmlns:p15="http://schemas.microsoft.com/office/powerpoint/2012/main" timeZoneBias="-180"/>
      </p:ext>
    </p:extLst>
  </p:cm>
  <p:cm authorId="1" dt="2019-07-09T20:03:53.571" idx="42">
    <p:pos x="3000" y="3920"/>
    <p:text>Lapselle on tärkeää, että vanhempi kykenee asettumaan hänen asemaansa ja ymmärtää häntä.</p:text>
    <p:extLst>
      <p:ext uri="{C676402C-5697-4E1C-873F-D02D1690AC5C}">
        <p15:threadingInfo xmlns:p15="http://schemas.microsoft.com/office/powerpoint/2012/main" timeZoneBias="-180"/>
      </p:ext>
    </p:extLst>
  </p:cm>
  <p:cm authorId="1" dt="2019-07-09T20:08:38.255" idx="43">
    <p:pos x="3191" y="3917"/>
    <p:text>Myös vanhempi voi kaivata empatiaa ja tunteiden normalisointia kokiessaan negatiivisia tunteita. Vanhemman kielteiset tunteet voivat vaikuttaa vuorovaikutussuhteeseen negatiivisesti.</p:text>
    <p:extLst>
      <p:ext uri="{C676402C-5697-4E1C-873F-D02D1690AC5C}">
        <p15:threadingInfo xmlns:p15="http://schemas.microsoft.com/office/powerpoint/2012/main" timeZoneBias="-180"/>
      </p:ext>
    </p:extLst>
  </p:cm>
  <p:cm authorId="1" dt="2019-07-09T20:11:10.121" idx="44">
    <p:pos x="2745" y="2839"/>
    <p:text>Aikuisen on tärkeää sanoittaa lapsen vahvuuksia, jotta lapsi tulee niistä tietoiseksi ja voi kokea itsensä merkitykselliseksi.</p:text>
    <p:extLst>
      <p:ext uri="{C676402C-5697-4E1C-873F-D02D1690AC5C}">
        <p15:threadingInfo xmlns:p15="http://schemas.microsoft.com/office/powerpoint/2012/main" timeZoneBias="-180"/>
      </p:ext>
    </p:extLst>
  </p:cm>
  <p:cm authorId="1" dt="2019-07-10T17:35:11.724" idx="46">
    <p:pos x="4356" y="1114"/>
    <p:text>Ulkoisten rakenteiden turvaaminen voi auttaa lasta tuntemaan olonsa turvalliseksi ja edesauttaa luottamista vanhempaan.</p:text>
    <p:extLst>
      <p:ext uri="{C676402C-5697-4E1C-873F-D02D1690AC5C}">
        <p15:threadingInfo xmlns:p15="http://schemas.microsoft.com/office/powerpoint/2012/main" timeZoneBias="-180"/>
      </p:ext>
    </p:extLst>
  </p:cm>
  <p:cm authorId="1" dt="2019-07-10T17:35:38.222" idx="47">
    <p:pos x="4554" y="1118"/>
    <p:text>Ulkoisten rakenteiden pohjalle voi alkaa rakentaa tunnesidettä.</p:text>
    <p:extLst>
      <p:ext uri="{C676402C-5697-4E1C-873F-D02D1690AC5C}">
        <p15:threadingInfo xmlns:p15="http://schemas.microsoft.com/office/powerpoint/2012/main" timeZoneBias="-180"/>
      </p:ext>
    </p:extLst>
  </p:cm>
  <p:cm authorId="1" dt="2019-08-01T14:25:25.243" idx="66">
    <p:pos x="3639" y="1679"/>
    <p:text>Myönteisyys rakentuu sanattomasta ja sanallisesta viestinnästä.</p:text>
    <p:extLst>
      <p:ext uri="{C676402C-5697-4E1C-873F-D02D1690AC5C}">
        <p15:threadingInfo xmlns:p15="http://schemas.microsoft.com/office/powerpoint/2012/main" timeZoneBias="-180"/>
      </p:ext>
    </p:extLst>
  </p:cm>
  <p:cm authorId="1" dt="2019-08-02T14:06:14.306" idx="68">
    <p:pos x="4032" y="3656"/>
    <p:text>Lapsella voi olla kokemus ettei häntä ole kuultu perheessä, jossa on ollut ongelmallista päihteiden käyttöä. Lapsen ajatuksia on tärkeää kuulla ja käydä asioita yhdessä läpi.</p:text>
    <p:extLst>
      <p:ext uri="{C676402C-5697-4E1C-873F-D02D1690AC5C}">
        <p15:threadingInfo xmlns:p15="http://schemas.microsoft.com/office/powerpoint/2012/main" timeZoneBias="-180"/>
      </p:ext>
    </p:extLst>
  </p:cm>
  <p:cm authorId="1" dt="2019-08-20T15:12:57.556" idx="74">
    <p:pos x="2619" y="3352"/>
    <p:text>Huumori ja leikkisyys keventävät arkea ja saavat aikaan yhteenkuuluvuuden tunnetta.</p:text>
    <p:extLst>
      <p:ext uri="{C676402C-5697-4E1C-873F-D02D1690AC5C}">
        <p15:threadingInfo xmlns:p15="http://schemas.microsoft.com/office/powerpoint/2012/main" timeZoneBias="-180"/>
      </p:ext>
    </p:extLst>
  </p:cm>
  <p:cm authorId="1" dt="2019-09-20T12:35:05.269" idx="82">
    <p:pos x="586" y="4110"/>
    <p:text>Keskustelunaihe: Miten vapaaehtoisena toimit, jos lapsi ei lähde mukaan yhteistyöhön? Entä, jos vanhempi ei lähde mukaan yhteistyöhön?</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E28A90-33E1-4D41-9F50-FFAD303638EF}" type="datetimeFigureOut">
              <a:rPr lang="fi-FI" smtClean="0"/>
              <a:t>14.11.2019</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CAFCA6-CBC9-415A-BCC3-CEC855333218}" type="slidenum">
              <a:rPr lang="fi-FI" smtClean="0"/>
              <a:t>‹#›</a:t>
            </a:fld>
            <a:endParaRPr lang="fi-FI"/>
          </a:p>
        </p:txBody>
      </p:sp>
    </p:spTree>
    <p:extLst>
      <p:ext uri="{BB962C8B-B14F-4D97-AF65-F5344CB8AC3E}">
        <p14:creationId xmlns:p14="http://schemas.microsoft.com/office/powerpoint/2010/main" val="3130279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5800B7-2E74-4885-A6E0-61B635F00A9D}"/>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06987374-D8B1-42EA-8D35-8A5A1E4E8A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2DE369D4-4058-4590-A7D7-896B5B0AA0F9}"/>
              </a:ext>
            </a:extLst>
          </p:cNvPr>
          <p:cNvSpPr>
            <a:spLocks noGrp="1"/>
          </p:cNvSpPr>
          <p:nvPr>
            <p:ph type="dt" sz="half" idx="10"/>
          </p:nvPr>
        </p:nvSpPr>
        <p:spPr/>
        <p:txBody>
          <a:bodyPr/>
          <a:lstStyle/>
          <a:p>
            <a:fld id="{9FDA4A9E-195C-4908-B0AD-1EDD68E2867A}" type="datetime1">
              <a:rPr lang="fi-FI" smtClean="0"/>
              <a:t>14.11.2019</a:t>
            </a:fld>
            <a:endParaRPr lang="fi-FI"/>
          </a:p>
        </p:txBody>
      </p:sp>
      <p:sp>
        <p:nvSpPr>
          <p:cNvPr id="5" name="Alatunnisteen paikkamerkki 4">
            <a:extLst>
              <a:ext uri="{FF2B5EF4-FFF2-40B4-BE49-F238E27FC236}">
                <a16:creationId xmlns:a16="http://schemas.microsoft.com/office/drawing/2014/main" id="{855215BD-2F93-4EF3-8603-B1BD0BFB6D8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AF50CDB-5904-4339-A9EA-8A9EB5CF0308}"/>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3095936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88F376-6F0C-4731-B749-04FE44EE742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A764D5A-7693-41B3-B4CC-143B8602B07C}"/>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9254408-7B54-4CCD-938D-977178590621}"/>
              </a:ext>
            </a:extLst>
          </p:cNvPr>
          <p:cNvSpPr>
            <a:spLocks noGrp="1"/>
          </p:cNvSpPr>
          <p:nvPr>
            <p:ph type="dt" sz="half" idx="10"/>
          </p:nvPr>
        </p:nvSpPr>
        <p:spPr/>
        <p:txBody>
          <a:bodyPr/>
          <a:lstStyle/>
          <a:p>
            <a:fld id="{96EB2374-E0A6-4272-A209-621BEB3DA6EB}" type="datetime1">
              <a:rPr lang="fi-FI" smtClean="0"/>
              <a:t>14.11.2019</a:t>
            </a:fld>
            <a:endParaRPr lang="fi-FI"/>
          </a:p>
        </p:txBody>
      </p:sp>
      <p:sp>
        <p:nvSpPr>
          <p:cNvPr id="5" name="Alatunnisteen paikkamerkki 4">
            <a:extLst>
              <a:ext uri="{FF2B5EF4-FFF2-40B4-BE49-F238E27FC236}">
                <a16:creationId xmlns:a16="http://schemas.microsoft.com/office/drawing/2014/main" id="{55319720-8DC4-45E6-B111-F28B61414DE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E6134AA-5B09-435E-95C0-83B43B165552}"/>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3559113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4397CA-A531-4462-B0C8-C069ABFF990E}"/>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C1AD1E0F-5892-4257-BAF9-9BC4D2DC74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608C8E6E-C662-4058-87FF-BB9835290B5F}"/>
              </a:ext>
            </a:extLst>
          </p:cNvPr>
          <p:cNvSpPr>
            <a:spLocks noGrp="1"/>
          </p:cNvSpPr>
          <p:nvPr>
            <p:ph type="dt" sz="half" idx="10"/>
          </p:nvPr>
        </p:nvSpPr>
        <p:spPr/>
        <p:txBody>
          <a:bodyPr/>
          <a:lstStyle/>
          <a:p>
            <a:fld id="{26DBF00B-CDBC-4CA0-9D44-FDED58DA8BDF}" type="datetime1">
              <a:rPr lang="fi-FI" smtClean="0"/>
              <a:t>14.11.2019</a:t>
            </a:fld>
            <a:endParaRPr lang="fi-FI"/>
          </a:p>
        </p:txBody>
      </p:sp>
      <p:sp>
        <p:nvSpPr>
          <p:cNvPr id="5" name="Alatunnisteen paikkamerkki 4">
            <a:extLst>
              <a:ext uri="{FF2B5EF4-FFF2-40B4-BE49-F238E27FC236}">
                <a16:creationId xmlns:a16="http://schemas.microsoft.com/office/drawing/2014/main" id="{51CDD5EF-0169-4FB2-B556-FABA694F75F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B2A7511-5EE2-4A76-A67B-B5679C119E5F}"/>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2133452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CE3F50-628A-48EE-A4BB-E4E56C38825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9EA9F97-942F-4AB8-ADAD-3D9D8B435E53}"/>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DA0BB898-C3E3-4104-98FB-CA993F885699}"/>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A53AD078-4429-4256-8193-2625392FEB8E}"/>
              </a:ext>
            </a:extLst>
          </p:cNvPr>
          <p:cNvSpPr>
            <a:spLocks noGrp="1"/>
          </p:cNvSpPr>
          <p:nvPr>
            <p:ph type="dt" sz="half" idx="10"/>
          </p:nvPr>
        </p:nvSpPr>
        <p:spPr/>
        <p:txBody>
          <a:bodyPr/>
          <a:lstStyle/>
          <a:p>
            <a:fld id="{809EB7BE-7A8F-4157-998D-4AE8A65D4E90}" type="datetime1">
              <a:rPr lang="fi-FI" smtClean="0"/>
              <a:t>14.11.2019</a:t>
            </a:fld>
            <a:endParaRPr lang="fi-FI"/>
          </a:p>
        </p:txBody>
      </p:sp>
      <p:sp>
        <p:nvSpPr>
          <p:cNvPr id="6" name="Alatunnisteen paikkamerkki 5">
            <a:extLst>
              <a:ext uri="{FF2B5EF4-FFF2-40B4-BE49-F238E27FC236}">
                <a16:creationId xmlns:a16="http://schemas.microsoft.com/office/drawing/2014/main" id="{072ABEC9-FAAF-43F0-87AF-8480508C6AD6}"/>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7F88866-A552-4522-99C5-864720F2E412}"/>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368037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BF2084C-8E3D-46ED-BF51-F39FC7A4F10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70F880D8-5A4E-4F01-BCEA-72628D382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8FDCF8FF-C2EE-4F36-8F5F-7279A423EAB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14C4F5B2-17A6-4FDC-B2FA-9EA800BCD1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004E3EC4-4645-4005-B91E-B93F0F38383E}"/>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11F21B3F-9292-4131-96D4-A1728814D3E2}"/>
              </a:ext>
            </a:extLst>
          </p:cNvPr>
          <p:cNvSpPr>
            <a:spLocks noGrp="1"/>
          </p:cNvSpPr>
          <p:nvPr>
            <p:ph type="dt" sz="half" idx="10"/>
          </p:nvPr>
        </p:nvSpPr>
        <p:spPr/>
        <p:txBody>
          <a:bodyPr/>
          <a:lstStyle/>
          <a:p>
            <a:fld id="{58AF2C06-320B-4ED7-8A1E-4607162D8840}" type="datetime1">
              <a:rPr lang="fi-FI" smtClean="0"/>
              <a:t>14.11.2019</a:t>
            </a:fld>
            <a:endParaRPr lang="fi-FI"/>
          </a:p>
        </p:txBody>
      </p:sp>
      <p:sp>
        <p:nvSpPr>
          <p:cNvPr id="8" name="Alatunnisteen paikkamerkki 7">
            <a:extLst>
              <a:ext uri="{FF2B5EF4-FFF2-40B4-BE49-F238E27FC236}">
                <a16:creationId xmlns:a16="http://schemas.microsoft.com/office/drawing/2014/main" id="{DE04CC9B-ED7B-4044-9645-F7A3BEDE9A46}"/>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9E10D34B-6B9C-435A-A42D-08D38E5ABCF5}"/>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4192171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3294AA-1E90-49EF-9C9D-2408B9BF8F13}"/>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95FC4E29-7E60-43EA-A2F5-64EC488E0858}"/>
              </a:ext>
            </a:extLst>
          </p:cNvPr>
          <p:cNvSpPr>
            <a:spLocks noGrp="1"/>
          </p:cNvSpPr>
          <p:nvPr>
            <p:ph type="dt" sz="half" idx="10"/>
          </p:nvPr>
        </p:nvSpPr>
        <p:spPr/>
        <p:txBody>
          <a:bodyPr/>
          <a:lstStyle/>
          <a:p>
            <a:fld id="{90574615-0354-4044-8148-6F44C9FBAC65}" type="datetime1">
              <a:rPr lang="fi-FI" smtClean="0"/>
              <a:t>14.11.2019</a:t>
            </a:fld>
            <a:endParaRPr lang="fi-FI"/>
          </a:p>
        </p:txBody>
      </p:sp>
      <p:sp>
        <p:nvSpPr>
          <p:cNvPr id="4" name="Alatunnisteen paikkamerkki 3">
            <a:extLst>
              <a:ext uri="{FF2B5EF4-FFF2-40B4-BE49-F238E27FC236}">
                <a16:creationId xmlns:a16="http://schemas.microsoft.com/office/drawing/2014/main" id="{0F8E8298-FF83-4289-97B7-A21871394B7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E7285B03-4FE3-4391-8BAF-9349C378108A}"/>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3261849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430F75E-0DEB-4012-BB38-6CED1563F76B}"/>
              </a:ext>
            </a:extLst>
          </p:cNvPr>
          <p:cNvSpPr>
            <a:spLocks noGrp="1"/>
          </p:cNvSpPr>
          <p:nvPr>
            <p:ph type="dt" sz="half" idx="10"/>
          </p:nvPr>
        </p:nvSpPr>
        <p:spPr/>
        <p:txBody>
          <a:bodyPr/>
          <a:lstStyle/>
          <a:p>
            <a:fld id="{1217533B-17C5-4CAC-864A-380A7D88CD73}" type="datetime1">
              <a:rPr lang="fi-FI" smtClean="0"/>
              <a:t>14.11.2019</a:t>
            </a:fld>
            <a:endParaRPr lang="fi-FI"/>
          </a:p>
        </p:txBody>
      </p:sp>
      <p:sp>
        <p:nvSpPr>
          <p:cNvPr id="3" name="Alatunnisteen paikkamerkki 2">
            <a:extLst>
              <a:ext uri="{FF2B5EF4-FFF2-40B4-BE49-F238E27FC236}">
                <a16:creationId xmlns:a16="http://schemas.microsoft.com/office/drawing/2014/main" id="{FD56C468-5FE8-42E0-BEFB-8ED97A1346A1}"/>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08984641-4D92-45FB-B36E-CA57F28C110A}"/>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336048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1C3B5D8-B34A-4900-B11E-D28EB4496B8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1C9B3BB4-31B2-44B2-BF5C-6C9F705631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93F1599E-16E5-4ED9-82B9-DAC687B87B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BD1D96B-F2A4-4DE1-B7A5-F2149534B5CC}"/>
              </a:ext>
            </a:extLst>
          </p:cNvPr>
          <p:cNvSpPr>
            <a:spLocks noGrp="1"/>
          </p:cNvSpPr>
          <p:nvPr>
            <p:ph type="dt" sz="half" idx="10"/>
          </p:nvPr>
        </p:nvSpPr>
        <p:spPr/>
        <p:txBody>
          <a:bodyPr/>
          <a:lstStyle/>
          <a:p>
            <a:fld id="{1AC49B74-28EE-4B5E-B40E-03A6B0DF9F86}" type="datetime1">
              <a:rPr lang="fi-FI" smtClean="0"/>
              <a:t>14.11.2019</a:t>
            </a:fld>
            <a:endParaRPr lang="fi-FI"/>
          </a:p>
        </p:txBody>
      </p:sp>
      <p:sp>
        <p:nvSpPr>
          <p:cNvPr id="6" name="Alatunnisteen paikkamerkki 5">
            <a:extLst>
              <a:ext uri="{FF2B5EF4-FFF2-40B4-BE49-F238E27FC236}">
                <a16:creationId xmlns:a16="http://schemas.microsoft.com/office/drawing/2014/main" id="{0C19AC9B-E5F7-4A28-B1E9-78917B3B934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8BA7D5D-23B6-4997-BED8-0B8656B2B26E}"/>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285352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4A0049-9D38-4D26-818C-CADF2CFBED24}"/>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E5F9042F-97CB-43EA-AD9C-C3DF5B4958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7FD7C3AF-475C-418D-BBEE-0684E95B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A4EED1B4-53A6-43E3-A517-2882E93225F6}"/>
              </a:ext>
            </a:extLst>
          </p:cNvPr>
          <p:cNvSpPr>
            <a:spLocks noGrp="1"/>
          </p:cNvSpPr>
          <p:nvPr>
            <p:ph type="dt" sz="half" idx="10"/>
          </p:nvPr>
        </p:nvSpPr>
        <p:spPr/>
        <p:txBody>
          <a:bodyPr/>
          <a:lstStyle/>
          <a:p>
            <a:fld id="{B8FC66E1-F00B-40F6-91CE-2188B9C15735}" type="datetime1">
              <a:rPr lang="fi-FI" smtClean="0"/>
              <a:t>14.11.2019</a:t>
            </a:fld>
            <a:endParaRPr lang="fi-FI"/>
          </a:p>
        </p:txBody>
      </p:sp>
      <p:sp>
        <p:nvSpPr>
          <p:cNvPr id="6" name="Alatunnisteen paikkamerkki 5">
            <a:extLst>
              <a:ext uri="{FF2B5EF4-FFF2-40B4-BE49-F238E27FC236}">
                <a16:creationId xmlns:a16="http://schemas.microsoft.com/office/drawing/2014/main" id="{BBB8643C-0437-4945-AF46-729D22559CDA}"/>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48204C6C-4922-4BAB-BF80-176A161F9B36}"/>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3326728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7C91E0-B5D4-4202-BD60-AB46F76B09DA}"/>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03252210-A97B-4F31-9984-0A9298F57F7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D1DAF09-12C5-4B95-AD3D-0557DD7DD58F}"/>
              </a:ext>
            </a:extLst>
          </p:cNvPr>
          <p:cNvSpPr>
            <a:spLocks noGrp="1"/>
          </p:cNvSpPr>
          <p:nvPr>
            <p:ph type="dt" sz="half" idx="10"/>
          </p:nvPr>
        </p:nvSpPr>
        <p:spPr/>
        <p:txBody>
          <a:bodyPr/>
          <a:lstStyle/>
          <a:p>
            <a:fld id="{2753EAA6-F18A-41EA-B942-B4FD6B4477D6}" type="datetime1">
              <a:rPr lang="fi-FI" smtClean="0"/>
              <a:t>14.11.2019</a:t>
            </a:fld>
            <a:endParaRPr lang="fi-FI"/>
          </a:p>
        </p:txBody>
      </p:sp>
      <p:sp>
        <p:nvSpPr>
          <p:cNvPr id="5" name="Alatunnisteen paikkamerkki 4">
            <a:extLst>
              <a:ext uri="{FF2B5EF4-FFF2-40B4-BE49-F238E27FC236}">
                <a16:creationId xmlns:a16="http://schemas.microsoft.com/office/drawing/2014/main" id="{B334F1E3-8FC1-4203-B7A9-169A8A87258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FBF5681-FCD5-41D8-81E3-603F8FC45DA0}"/>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3993133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546425EA-3BE3-4002-9618-A1791FC95466}"/>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2F5122F1-153D-437E-9EB8-058603C2296E}"/>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0407F83-289C-4112-8742-29CAAD2E08BE}"/>
              </a:ext>
            </a:extLst>
          </p:cNvPr>
          <p:cNvSpPr>
            <a:spLocks noGrp="1"/>
          </p:cNvSpPr>
          <p:nvPr>
            <p:ph type="dt" sz="half" idx="10"/>
          </p:nvPr>
        </p:nvSpPr>
        <p:spPr/>
        <p:txBody>
          <a:bodyPr/>
          <a:lstStyle/>
          <a:p>
            <a:fld id="{C6178CAB-5E35-4867-95A7-CC5D6636F396}" type="datetime1">
              <a:rPr lang="fi-FI" smtClean="0"/>
              <a:t>14.11.2019</a:t>
            </a:fld>
            <a:endParaRPr lang="fi-FI"/>
          </a:p>
        </p:txBody>
      </p:sp>
      <p:sp>
        <p:nvSpPr>
          <p:cNvPr id="5" name="Alatunnisteen paikkamerkki 4">
            <a:extLst>
              <a:ext uri="{FF2B5EF4-FFF2-40B4-BE49-F238E27FC236}">
                <a16:creationId xmlns:a16="http://schemas.microsoft.com/office/drawing/2014/main" id="{BA66E122-F0D9-44B4-A5D9-2F9B42BBE6A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9159249-3E93-43F6-B5C7-F51D4E154A8E}"/>
              </a:ext>
            </a:extLst>
          </p:cNvPr>
          <p:cNvSpPr>
            <a:spLocks noGrp="1"/>
          </p:cNvSpPr>
          <p:nvPr>
            <p:ph type="sldNum" sz="quarter" idx="12"/>
          </p:nvPr>
        </p:nvSpPr>
        <p:spPr/>
        <p:txBody>
          <a:bodyPr/>
          <a:lstStyle/>
          <a:p>
            <a:fld id="{01F38045-BC86-4BEE-B877-8B443EC0C138}" type="slidenum">
              <a:rPr lang="fi-FI" smtClean="0"/>
              <a:t>‹#›</a:t>
            </a:fld>
            <a:endParaRPr lang="fi-FI"/>
          </a:p>
        </p:txBody>
      </p:sp>
    </p:spTree>
    <p:extLst>
      <p:ext uri="{BB962C8B-B14F-4D97-AF65-F5344CB8AC3E}">
        <p14:creationId xmlns:p14="http://schemas.microsoft.com/office/powerpoint/2010/main" val="252868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r="-20000"/>
          </a:stretch>
        </a:blip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0EF302C-7B68-4501-B477-5551DC858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89D5F86-9CBC-4924-8D94-66B9144536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63EDA11-FA8D-4244-B284-035183C4CD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F843B-FE38-4E59-A9E5-75DC762FBF7A}" type="datetime1">
              <a:rPr lang="fi-FI" smtClean="0"/>
              <a:t>14.11.2019</a:t>
            </a:fld>
            <a:endParaRPr lang="fi-FI"/>
          </a:p>
        </p:txBody>
      </p:sp>
      <p:sp>
        <p:nvSpPr>
          <p:cNvPr id="5" name="Alatunnisteen paikkamerkki 4">
            <a:extLst>
              <a:ext uri="{FF2B5EF4-FFF2-40B4-BE49-F238E27FC236}">
                <a16:creationId xmlns:a16="http://schemas.microsoft.com/office/drawing/2014/main" id="{CDDA1F4F-06DE-4C43-A7B5-35CF71023F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4B03CA96-D961-481C-A292-89FF45D241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38045-BC86-4BEE-B877-8B443EC0C138}" type="slidenum">
              <a:rPr lang="fi-FI" smtClean="0"/>
              <a:t>‹#›</a:t>
            </a:fld>
            <a:endParaRPr lang="fi-FI"/>
          </a:p>
        </p:txBody>
      </p:sp>
    </p:spTree>
    <p:extLst>
      <p:ext uri="{BB962C8B-B14F-4D97-AF65-F5344CB8AC3E}">
        <p14:creationId xmlns:p14="http://schemas.microsoft.com/office/powerpoint/2010/main" val="84165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C3761B-AC0F-4D36-BC8B-497F017209F1}"/>
              </a:ext>
            </a:extLst>
          </p:cNvPr>
          <p:cNvSpPr>
            <a:spLocks noGrp="1"/>
          </p:cNvSpPr>
          <p:nvPr>
            <p:ph type="ctrTitle"/>
          </p:nvPr>
        </p:nvSpPr>
        <p:spPr>
          <a:xfrm>
            <a:off x="1524000" y="2588418"/>
            <a:ext cx="9144000" cy="1681163"/>
          </a:xfrm>
        </p:spPr>
        <p:txBody>
          <a:bodyPr>
            <a:normAutofit fontScale="90000"/>
          </a:bodyPr>
          <a:lstStyle/>
          <a:p>
            <a:r>
              <a:rPr lang="fi-FI" dirty="0">
                <a:latin typeface="Times New Roman" panose="02020603050405020304" pitchFamily="18" charset="0"/>
                <a:cs typeface="Times New Roman" panose="02020603050405020304" pitchFamily="18" charset="0"/>
              </a:rPr>
              <a:t>Lapsen ja vanhemman välinen vuorovaikutussuhde</a:t>
            </a:r>
          </a:p>
        </p:txBody>
      </p:sp>
      <p:sp>
        <p:nvSpPr>
          <p:cNvPr id="3" name="Alatunnisteen paikkamerkki 2">
            <a:extLst>
              <a:ext uri="{FF2B5EF4-FFF2-40B4-BE49-F238E27FC236}">
                <a16:creationId xmlns:a16="http://schemas.microsoft.com/office/drawing/2014/main" id="{170555BB-72C8-4454-AE6F-7DC09224842F}"/>
              </a:ext>
            </a:extLst>
          </p:cNvPr>
          <p:cNvSpPr>
            <a:spLocks noGrp="1"/>
          </p:cNvSpPr>
          <p:nvPr>
            <p:ph type="ftr" sz="quarter" idx="11"/>
          </p:nvPr>
        </p:nvSpPr>
        <p:spPr>
          <a:xfrm>
            <a:off x="8077200" y="6492875"/>
            <a:ext cx="4114800" cy="365125"/>
          </a:xfrm>
        </p:spPr>
        <p:txBody>
          <a:bodyPr/>
          <a:lstStyle/>
          <a:p>
            <a:r>
              <a:rPr lang="fi-FI" sz="1400" dirty="0">
                <a:solidFill>
                  <a:schemeClr val="tx1"/>
                </a:solidFill>
                <a:latin typeface="Times New Roman" panose="02020603050405020304" pitchFamily="18" charset="0"/>
                <a:cs typeface="Times New Roman" panose="02020603050405020304" pitchFamily="18" charset="0"/>
              </a:rPr>
              <a:t>Heidi Karvinen 9/2019</a:t>
            </a:r>
          </a:p>
        </p:txBody>
      </p:sp>
    </p:spTree>
    <p:extLst>
      <p:ext uri="{BB962C8B-B14F-4D97-AF65-F5344CB8AC3E}">
        <p14:creationId xmlns:p14="http://schemas.microsoft.com/office/powerpoint/2010/main" val="150740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781F98-2F19-4048-B382-2E6ADC8B5E5A}"/>
              </a:ext>
            </a:extLst>
          </p:cNvPr>
          <p:cNvSpPr>
            <a:spLocks noGrp="1"/>
          </p:cNvSpPr>
          <p:nvPr>
            <p:ph type="title"/>
          </p:nvPr>
        </p:nvSpPr>
        <p:spPr/>
        <p:txBody>
          <a:bodyPr/>
          <a:lstStyle/>
          <a:p>
            <a:r>
              <a:rPr lang="fi-FI" dirty="0">
                <a:latin typeface="Times New Roman" panose="02020603050405020304" pitchFamily="18" charset="0"/>
                <a:cs typeface="Times New Roman" panose="02020603050405020304" pitchFamily="18" charset="0"/>
              </a:rPr>
              <a:t>Suotuisan lapsen ja vanhemman välisen vuorovaikutussuhteen elementtejä</a:t>
            </a:r>
          </a:p>
        </p:txBody>
      </p:sp>
      <p:sp>
        <p:nvSpPr>
          <p:cNvPr id="3" name="Sisällön paikkamerkki 2">
            <a:extLst>
              <a:ext uri="{FF2B5EF4-FFF2-40B4-BE49-F238E27FC236}">
                <a16:creationId xmlns:a16="http://schemas.microsoft.com/office/drawing/2014/main" id="{5FA7A28A-3368-47E6-91EF-ED89C70A9339}"/>
              </a:ext>
            </a:extLst>
          </p:cNvPr>
          <p:cNvSpPr>
            <a:spLocks noGrp="1"/>
          </p:cNvSpPr>
          <p:nvPr>
            <p:ph idx="1"/>
          </p:nvPr>
        </p:nvSpPr>
        <p:spPr/>
        <p:txBody>
          <a:bodyPr vert="horz" lIns="91440" tIns="45720" rIns="91440" bIns="45720" rtlCol="0" anchor="t">
            <a:normAutofit fontScale="85000" lnSpcReduction="20000"/>
          </a:bodyPr>
          <a:lstStyle/>
          <a:p>
            <a:pPr lvl="1"/>
            <a:r>
              <a:rPr lang="fi-FI" sz="3100" dirty="0">
                <a:latin typeface="Times New Roman" panose="02020603050405020304" pitchFamily="18" charset="0"/>
                <a:cs typeface="Times New Roman" panose="02020603050405020304" pitchFamily="18" charset="0"/>
              </a:rPr>
              <a:t>Vastavuoroisuus</a:t>
            </a:r>
          </a:p>
          <a:p>
            <a:pPr lvl="1"/>
            <a:r>
              <a:rPr lang="fi-FI" sz="3100" dirty="0">
                <a:latin typeface="Times New Roman" panose="02020603050405020304" pitchFamily="18" charset="0"/>
                <a:cs typeface="Times New Roman" panose="02020603050405020304" pitchFamily="18" charset="0"/>
              </a:rPr>
              <a:t>Turvallisuuden tunne</a:t>
            </a:r>
          </a:p>
          <a:p>
            <a:pPr lvl="2"/>
            <a:r>
              <a:rPr lang="fi-FI" sz="2600" dirty="0">
                <a:latin typeface="Times New Roman" panose="02020603050405020304" pitchFamily="18" charset="0"/>
                <a:cs typeface="Times New Roman" panose="02020603050405020304" pitchFamily="18" charset="0"/>
              </a:rPr>
              <a:t>Sensitiivisyys</a:t>
            </a:r>
          </a:p>
          <a:p>
            <a:pPr lvl="2"/>
            <a:r>
              <a:rPr lang="fi-FI" sz="2600" dirty="0">
                <a:latin typeface="Times New Roman" panose="02020603050405020304" pitchFamily="18" charset="0"/>
                <a:cs typeface="Times New Roman" panose="02020603050405020304" pitchFamily="18" charset="0"/>
              </a:rPr>
              <a:t>Ennakoitavuus </a:t>
            </a:r>
          </a:p>
          <a:p>
            <a:pPr lvl="3"/>
            <a:r>
              <a:rPr lang="fi-FI" sz="2200" dirty="0">
                <a:latin typeface="Times New Roman"/>
                <a:cs typeface="Times New Roman"/>
              </a:rPr>
              <a:t>Päivärytmi</a:t>
            </a:r>
            <a:endParaRPr lang="fi-FI" sz="2200" dirty="0">
              <a:latin typeface="Times New Roman" panose="02020603050405020304" pitchFamily="18" charset="0"/>
              <a:cs typeface="Times New Roman" panose="02020603050405020304" pitchFamily="18" charset="0"/>
            </a:endParaRPr>
          </a:p>
          <a:p>
            <a:pPr lvl="3"/>
            <a:r>
              <a:rPr lang="fi-FI" sz="2200" dirty="0">
                <a:latin typeface="Times New Roman"/>
                <a:cs typeface="Times New Roman"/>
              </a:rPr>
              <a:t>Rutiinit</a:t>
            </a:r>
            <a:endParaRPr lang="fi-FI" dirty="0"/>
          </a:p>
          <a:p>
            <a:pPr lvl="3"/>
            <a:r>
              <a:rPr lang="fi-FI" sz="3100" dirty="0">
                <a:latin typeface="Times New Roman" panose="02020603050405020304" pitchFamily="18" charset="0"/>
                <a:cs typeface="Times New Roman" panose="02020603050405020304" pitchFamily="18" charset="0"/>
              </a:rPr>
              <a:t>Vanhempi ohjaa lasta</a:t>
            </a:r>
          </a:p>
          <a:p>
            <a:pPr lvl="2"/>
            <a:r>
              <a:rPr lang="fi-FI" sz="2600" dirty="0">
                <a:latin typeface="Times New Roman" panose="02020603050405020304" pitchFamily="18" charset="0"/>
                <a:cs typeface="Times New Roman" panose="02020603050405020304" pitchFamily="18" charset="0"/>
              </a:rPr>
              <a:t>Rajat</a:t>
            </a:r>
          </a:p>
          <a:p>
            <a:pPr lvl="1"/>
            <a:r>
              <a:rPr lang="fi-FI" sz="3100" dirty="0">
                <a:latin typeface="Times New Roman" panose="02020603050405020304" pitchFamily="18" charset="0"/>
                <a:cs typeface="Times New Roman" panose="02020603050405020304" pitchFamily="18" charset="0"/>
              </a:rPr>
              <a:t>Asioista keskustelu </a:t>
            </a:r>
          </a:p>
          <a:p>
            <a:pPr lvl="1"/>
            <a:r>
              <a:rPr lang="fi-FI" sz="3100" dirty="0">
                <a:latin typeface="Times New Roman" panose="02020603050405020304" pitchFamily="18" charset="0"/>
                <a:cs typeface="Times New Roman" panose="02020603050405020304" pitchFamily="18" charset="0"/>
              </a:rPr>
              <a:t>Tunteiden ilmaisu</a:t>
            </a:r>
          </a:p>
          <a:p>
            <a:pPr lvl="1"/>
            <a:r>
              <a:rPr lang="fi-FI" sz="3100" dirty="0">
                <a:latin typeface="Times New Roman" panose="02020603050405020304" pitchFamily="18" charset="0"/>
                <a:cs typeface="Times New Roman" panose="02020603050405020304" pitchFamily="18" charset="0"/>
              </a:rPr>
              <a:t>Hyväksyminen</a:t>
            </a:r>
          </a:p>
          <a:p>
            <a:pPr lvl="1"/>
            <a:r>
              <a:rPr lang="fi-FI" sz="3100" dirty="0">
                <a:latin typeface="Times New Roman" panose="02020603050405020304" pitchFamily="18" charset="0"/>
                <a:cs typeface="Times New Roman" panose="02020603050405020304" pitchFamily="18" charset="0"/>
              </a:rPr>
              <a:t>Henkinen ja fyysinen läsnäolo</a:t>
            </a:r>
          </a:p>
          <a:p>
            <a:pPr lvl="1"/>
            <a:r>
              <a:rPr lang="fi-FI" sz="3100" dirty="0">
                <a:latin typeface="Times New Roman" panose="02020603050405020304" pitchFamily="18" charset="0"/>
                <a:cs typeface="Times New Roman" panose="02020603050405020304" pitchFamily="18" charset="0"/>
              </a:rPr>
              <a:t>Yhdessä oppiminen ja kasvaminen</a:t>
            </a:r>
          </a:p>
          <a:p>
            <a:endParaRPr lang="fi-FI" dirty="0"/>
          </a:p>
        </p:txBody>
      </p:sp>
    </p:spTree>
    <p:extLst>
      <p:ext uri="{BB962C8B-B14F-4D97-AF65-F5344CB8AC3E}">
        <p14:creationId xmlns:p14="http://schemas.microsoft.com/office/powerpoint/2010/main" val="2605493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862212-C988-4E60-A549-847A33FB5191}"/>
              </a:ext>
            </a:extLst>
          </p:cNvPr>
          <p:cNvSpPr>
            <a:spLocks noGrp="1"/>
          </p:cNvSpPr>
          <p:nvPr>
            <p:ph type="title"/>
          </p:nvPr>
        </p:nvSpPr>
        <p:spPr/>
        <p:txBody>
          <a:bodyPr/>
          <a:lstStyle/>
          <a:p>
            <a:r>
              <a:rPr lang="fi-FI" dirty="0">
                <a:latin typeface="Times New Roman" panose="02020603050405020304" pitchFamily="18" charset="0"/>
                <a:cs typeface="Times New Roman" panose="02020603050405020304" pitchFamily="18" charset="0"/>
              </a:rPr>
              <a:t>Haasteet lapsen ja vanhemman välisessä vuorovaikutussuhteessa</a:t>
            </a:r>
          </a:p>
        </p:txBody>
      </p:sp>
      <p:sp>
        <p:nvSpPr>
          <p:cNvPr id="3" name="Sisällön paikkamerkki 2">
            <a:extLst>
              <a:ext uri="{FF2B5EF4-FFF2-40B4-BE49-F238E27FC236}">
                <a16:creationId xmlns:a16="http://schemas.microsoft.com/office/drawing/2014/main" id="{20F9FEF6-2ED5-4D79-97B5-C639E20222B2}"/>
              </a:ext>
            </a:extLst>
          </p:cNvPr>
          <p:cNvSpPr>
            <a:spLocks noGrp="1"/>
          </p:cNvSpPr>
          <p:nvPr>
            <p:ph idx="1"/>
          </p:nvPr>
        </p:nvSpPr>
        <p:spPr/>
        <p:txBody>
          <a:bodyPr>
            <a:normAutofit/>
          </a:bodyPr>
          <a:lstStyle/>
          <a:p>
            <a:r>
              <a:rPr lang="fi-FI" sz="2600" dirty="0">
                <a:latin typeface="Times New Roman" panose="02020603050405020304" pitchFamily="18" charset="0"/>
                <a:cs typeface="Times New Roman" panose="02020603050405020304" pitchFamily="18" charset="0"/>
              </a:rPr>
              <a:t>Lapsen kasvu ja kehitys voidaan jakaa suojaaviin ja riskitekijöihin</a:t>
            </a:r>
          </a:p>
          <a:p>
            <a:pPr lvl="1"/>
            <a:r>
              <a:rPr lang="fi-FI" sz="2200" dirty="0">
                <a:latin typeface="Times New Roman" panose="02020603050405020304" pitchFamily="18" charset="0"/>
                <a:cs typeface="Times New Roman" panose="02020603050405020304" pitchFamily="18" charset="0"/>
              </a:rPr>
              <a:t>Riskitekijöiden ja suojaavien tekijöiden välinen tasapaino on oleellinen lapsen kasvun ja kehityksen kannalta </a:t>
            </a:r>
          </a:p>
          <a:p>
            <a:pPr lvl="1"/>
            <a:r>
              <a:rPr lang="fi-FI" sz="2200" dirty="0">
                <a:latin typeface="Times New Roman" panose="02020603050405020304" pitchFamily="18" charset="0"/>
                <a:cs typeface="Times New Roman" panose="02020603050405020304" pitchFamily="18" charset="0"/>
              </a:rPr>
              <a:t>Riskitekijöistä yleisimpiä ovat vanhemman psyykkinen sairaus, päihderiippuvuus, epäsopiva tapa tai puutteellinen kyky hoitaa lasta, peruselinoloihin liittyvä puute ja sosiaalinen eristäytyneisyys</a:t>
            </a:r>
          </a:p>
          <a:p>
            <a:pPr lvl="1"/>
            <a:r>
              <a:rPr lang="fi-FI" sz="2200" dirty="0">
                <a:latin typeface="Times New Roman" panose="02020603050405020304" pitchFamily="18" charset="0"/>
                <a:cs typeface="Times New Roman" panose="02020603050405020304" pitchFamily="18" charset="0"/>
              </a:rPr>
              <a:t>Riskitekijöiden kasautuminen luo lapselle turvattomuutta ja johtaa usein lapsen tarpeiden laiminlyöntiin</a:t>
            </a:r>
          </a:p>
          <a:p>
            <a:pPr lvl="1"/>
            <a:endParaRPr lang="fi-FI" dirty="0"/>
          </a:p>
          <a:p>
            <a:pPr lvl="1"/>
            <a:endParaRPr lang="fi-FI" dirty="0"/>
          </a:p>
          <a:p>
            <a:pPr lvl="1"/>
            <a:endParaRPr lang="fi-FI" dirty="0"/>
          </a:p>
        </p:txBody>
      </p:sp>
    </p:spTree>
    <p:extLst>
      <p:ext uri="{BB962C8B-B14F-4D97-AF65-F5344CB8AC3E}">
        <p14:creationId xmlns:p14="http://schemas.microsoft.com/office/powerpoint/2010/main" val="3617774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02EE65-5201-4AF5-A2E5-9B2C5FD8E750}"/>
              </a:ext>
            </a:extLst>
          </p:cNvPr>
          <p:cNvSpPr>
            <a:spLocks noGrp="1"/>
          </p:cNvSpPr>
          <p:nvPr>
            <p:ph type="title"/>
          </p:nvPr>
        </p:nvSpPr>
        <p:spPr/>
        <p:txBody>
          <a:bodyPr/>
          <a:lstStyle/>
          <a:p>
            <a:r>
              <a:rPr lang="fi-FI" dirty="0">
                <a:latin typeface="Times New Roman" panose="02020603050405020304" pitchFamily="18" charset="0"/>
                <a:cs typeface="Times New Roman" panose="02020603050405020304" pitchFamily="18" charset="0"/>
              </a:rPr>
              <a:t>Haasteet lapsen ja vanhemman välisessä vuorovaikutussuhteessa</a:t>
            </a:r>
          </a:p>
        </p:txBody>
      </p:sp>
      <p:sp>
        <p:nvSpPr>
          <p:cNvPr id="3" name="Sisällön paikkamerkki 2">
            <a:extLst>
              <a:ext uri="{FF2B5EF4-FFF2-40B4-BE49-F238E27FC236}">
                <a16:creationId xmlns:a16="http://schemas.microsoft.com/office/drawing/2014/main" id="{968437D5-D83E-4F6E-8610-D0C9A8B912B4}"/>
              </a:ext>
            </a:extLst>
          </p:cNvPr>
          <p:cNvSpPr>
            <a:spLocks noGrp="1"/>
          </p:cNvSpPr>
          <p:nvPr>
            <p:ph idx="1"/>
          </p:nvPr>
        </p:nvSpPr>
        <p:spPr/>
        <p:txBody>
          <a:bodyPr>
            <a:normAutofit/>
          </a:bodyPr>
          <a:lstStyle/>
          <a:p>
            <a:r>
              <a:rPr lang="fi-FI" sz="2600" dirty="0">
                <a:latin typeface="Times New Roman" panose="02020603050405020304" pitchFamily="18" charset="0"/>
                <a:cs typeface="Times New Roman" panose="02020603050405020304" pitchFamily="18" charset="0"/>
              </a:rPr>
              <a:t>Turvallisuuden tunne täytyy aina luoda uudelleen sen horjuessa</a:t>
            </a:r>
          </a:p>
          <a:p>
            <a:r>
              <a:rPr lang="fi-FI" sz="2600" dirty="0">
                <a:latin typeface="Times New Roman" panose="02020603050405020304" pitchFamily="18" charset="0"/>
                <a:cs typeface="Times New Roman" panose="02020603050405020304" pitchFamily="18" charset="0"/>
              </a:rPr>
              <a:t>Haasteet vuorovaikutussuhteessa voivat ilmetä:</a:t>
            </a:r>
          </a:p>
          <a:p>
            <a:pPr lvl="1"/>
            <a:r>
              <a:rPr lang="fi-FI" sz="2200" dirty="0">
                <a:latin typeface="Times New Roman" panose="02020603050405020304" pitchFamily="18" charset="0"/>
                <a:cs typeface="Times New Roman" panose="02020603050405020304" pitchFamily="18" charset="0"/>
              </a:rPr>
              <a:t>Vanhemman sensitiivisyyden puutteena, suhtautumisena lapseen negatiivisesti tai tunkeilevuutena</a:t>
            </a:r>
          </a:p>
          <a:p>
            <a:pPr lvl="1"/>
            <a:r>
              <a:rPr lang="fi-FI" sz="2200" dirty="0">
                <a:latin typeface="Times New Roman" panose="02020603050405020304" pitchFamily="18" charset="0"/>
                <a:cs typeface="Times New Roman" panose="02020603050405020304" pitchFamily="18" charset="0"/>
              </a:rPr>
              <a:t>Lapsen ilmeettömyytenä, passiivisuutena, pakonomaisena sopeutuvuutena, aggressiivisuutena ja stressinä kuten surullisuutena ja rauhattomuutena</a:t>
            </a:r>
          </a:p>
          <a:p>
            <a:pPr lvl="1"/>
            <a:r>
              <a:rPr lang="fi-FI" sz="2200" dirty="0">
                <a:latin typeface="Times New Roman" panose="02020603050405020304" pitchFamily="18" charset="0"/>
                <a:cs typeface="Times New Roman" panose="02020603050405020304" pitchFamily="18" charset="0"/>
              </a:rPr>
              <a:t>Lapsi sovittaa oman käytöksensä vanhemman negatiiviseen tunnetilaan</a:t>
            </a:r>
          </a:p>
          <a:p>
            <a:r>
              <a:rPr lang="fi-FI" sz="2600" dirty="0">
                <a:latin typeface="Times New Roman" panose="02020603050405020304" pitchFamily="18" charset="0"/>
                <a:cs typeface="Times New Roman" panose="02020603050405020304" pitchFamily="18" charset="0"/>
              </a:rPr>
              <a:t>Lapsi peilaa minäkuvaansa suhteessa vanhemman suhtautumiseen </a:t>
            </a:r>
            <a:r>
              <a:rPr lang="fi-FI" sz="2600" dirty="0">
                <a:latin typeface="Times New Roman" panose="02020603050405020304" pitchFamily="18" charset="0"/>
                <a:cs typeface="Times New Roman" panose="02020603050405020304" pitchFamily="18" charset="0"/>
                <a:sym typeface="Wingdings" panose="05000000000000000000" pitchFamily="2" charset="2"/>
              </a:rPr>
              <a:t> </a:t>
            </a:r>
            <a:r>
              <a:rPr lang="fi-FI" sz="2600" dirty="0">
                <a:latin typeface="Times New Roman" panose="02020603050405020304" pitchFamily="18" charset="0"/>
                <a:cs typeface="Times New Roman" panose="02020603050405020304" pitchFamily="18" charset="0"/>
              </a:rPr>
              <a:t>Jos vanhempi ei arvosta lasta, ei hän myöskään itse osaa arvostaa itseään</a:t>
            </a:r>
          </a:p>
        </p:txBody>
      </p:sp>
    </p:spTree>
    <p:extLst>
      <p:ext uri="{BB962C8B-B14F-4D97-AF65-F5344CB8AC3E}">
        <p14:creationId xmlns:p14="http://schemas.microsoft.com/office/powerpoint/2010/main" val="1914138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A3CD79-F12D-4449-8DC2-793B2A16D92A}"/>
              </a:ext>
            </a:extLst>
          </p:cNvPr>
          <p:cNvSpPr>
            <a:spLocks noGrp="1"/>
          </p:cNvSpPr>
          <p:nvPr>
            <p:ph type="title"/>
          </p:nvPr>
        </p:nvSpPr>
        <p:spPr>
          <a:xfrm>
            <a:off x="838200" y="365125"/>
            <a:ext cx="10515600" cy="1325563"/>
          </a:xfrm>
        </p:spPr>
        <p:txBody>
          <a:bodyPr>
            <a:normAutofit fontScale="90000"/>
          </a:bodyPr>
          <a:lstStyle/>
          <a:p>
            <a:r>
              <a:rPr lang="fi-FI" dirty="0">
                <a:latin typeface="Times New Roman" panose="02020603050405020304" pitchFamily="18" charset="0"/>
                <a:cs typeface="Times New Roman" panose="02020603050405020304" pitchFamily="18" charset="0"/>
              </a:rPr>
              <a:t>Ongelmallisen päihteiden käytön vaikutukset lapsen ja vanhemman välisessä vuorovaikutussuhteessa</a:t>
            </a:r>
          </a:p>
        </p:txBody>
      </p:sp>
      <p:sp>
        <p:nvSpPr>
          <p:cNvPr id="3" name="Sisällön paikkamerkki 2">
            <a:extLst>
              <a:ext uri="{FF2B5EF4-FFF2-40B4-BE49-F238E27FC236}">
                <a16:creationId xmlns:a16="http://schemas.microsoft.com/office/drawing/2014/main" id="{06E3A4CE-2B50-4304-912F-FAF1BB9B58F8}"/>
              </a:ext>
            </a:extLst>
          </p:cNvPr>
          <p:cNvSpPr>
            <a:spLocks noGrp="1"/>
          </p:cNvSpPr>
          <p:nvPr>
            <p:ph idx="1"/>
          </p:nvPr>
        </p:nvSpPr>
        <p:spPr>
          <a:xfrm>
            <a:off x="838200" y="2141537"/>
            <a:ext cx="10515600" cy="4351338"/>
          </a:xfrm>
        </p:spPr>
        <p:txBody>
          <a:bodyPr>
            <a:normAutofit/>
          </a:bodyPr>
          <a:lstStyle/>
          <a:p>
            <a:r>
              <a:rPr lang="fi-FI" sz="2600" dirty="0">
                <a:latin typeface="Times New Roman" panose="02020603050405020304" pitchFamily="18" charset="0"/>
                <a:cs typeface="Times New Roman" panose="02020603050405020304" pitchFamily="18" charset="0"/>
              </a:rPr>
              <a:t>Vanhempien päihdeongelmat vaikuttavat aina negatiivisesti perhe-elämään</a:t>
            </a:r>
          </a:p>
          <a:p>
            <a:r>
              <a:rPr lang="fi-FI" sz="2600" dirty="0">
                <a:latin typeface="Times New Roman" panose="02020603050405020304" pitchFamily="18" charset="0"/>
                <a:cs typeface="Times New Roman" panose="02020603050405020304" pitchFamily="18" charset="0"/>
              </a:rPr>
              <a:t>Vaikutukset riippuvat käytön säännöllisyydestä, päihderiippuvuuden asteesta, käytetyistä aineista ja riskitekijöiden kasautumisesta</a:t>
            </a:r>
          </a:p>
          <a:p>
            <a:r>
              <a:rPr lang="fi-FI" sz="2600" dirty="0">
                <a:latin typeface="Times New Roman" panose="02020603050405020304" pitchFamily="18" charset="0"/>
                <a:cs typeface="Times New Roman" panose="02020603050405020304" pitchFamily="18" charset="0"/>
              </a:rPr>
              <a:t>Olennaista lapsen kannalta on, miten päihteiden käyttö vaikuttaa vanhemman käytökseen ja perhe-elämään</a:t>
            </a:r>
            <a:endParaRPr lang="fi-FI"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3198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77D03B-98C5-4A2C-8F3A-3980523F0CC0}"/>
              </a:ext>
            </a:extLst>
          </p:cNvPr>
          <p:cNvSpPr>
            <a:spLocks noGrp="1"/>
          </p:cNvSpPr>
          <p:nvPr>
            <p:ph type="title"/>
          </p:nvPr>
        </p:nvSpPr>
        <p:spPr/>
        <p:txBody>
          <a:bodyPr>
            <a:normAutofit fontScale="90000"/>
          </a:bodyPr>
          <a:lstStyle/>
          <a:p>
            <a:r>
              <a:rPr lang="fi-FI" dirty="0">
                <a:latin typeface="Times New Roman" panose="02020603050405020304" pitchFamily="18" charset="0"/>
                <a:cs typeface="Times New Roman" panose="02020603050405020304" pitchFamily="18" charset="0"/>
              </a:rPr>
              <a:t>Ongelmallisen päihteiden käytön vaikutukset lapsen ja vanhemman välisessä vuorovaikutussuhteessa</a:t>
            </a:r>
          </a:p>
        </p:txBody>
      </p:sp>
      <p:sp>
        <p:nvSpPr>
          <p:cNvPr id="3" name="Sisällön paikkamerkki 2">
            <a:extLst>
              <a:ext uri="{FF2B5EF4-FFF2-40B4-BE49-F238E27FC236}">
                <a16:creationId xmlns:a16="http://schemas.microsoft.com/office/drawing/2014/main" id="{AE959F32-7E3F-4D52-AAE7-2653F97C5D58}"/>
              </a:ext>
            </a:extLst>
          </p:cNvPr>
          <p:cNvSpPr>
            <a:spLocks noGrp="1"/>
          </p:cNvSpPr>
          <p:nvPr>
            <p:ph idx="1"/>
          </p:nvPr>
        </p:nvSpPr>
        <p:spPr>
          <a:xfrm>
            <a:off x="838200" y="2141537"/>
            <a:ext cx="10515600" cy="4351338"/>
          </a:xfrm>
        </p:spPr>
        <p:txBody>
          <a:bodyPr>
            <a:noAutofit/>
          </a:bodyPr>
          <a:lstStyle/>
          <a:p>
            <a:r>
              <a:rPr lang="fi-FI" sz="2600" dirty="0">
                <a:latin typeface="Times New Roman" panose="02020603050405020304" pitchFamily="18" charset="0"/>
                <a:cs typeface="Times New Roman" panose="02020603050405020304" pitchFamily="18" charset="0"/>
              </a:rPr>
              <a:t>Vanhemman käytös muuttuu usein päihteiden käytön alaisena, vanhempi voi olla lasta kohtaan:</a:t>
            </a:r>
          </a:p>
          <a:p>
            <a:pPr lvl="1"/>
            <a:r>
              <a:rPr lang="fi-FI" sz="2200" dirty="0">
                <a:latin typeface="Times New Roman" panose="02020603050405020304" pitchFamily="18" charset="0"/>
                <a:cs typeface="Times New Roman" panose="02020603050405020304" pitchFamily="18" charset="0"/>
              </a:rPr>
              <a:t>Epäsensitiivinen</a:t>
            </a:r>
          </a:p>
          <a:p>
            <a:pPr lvl="1"/>
            <a:r>
              <a:rPr lang="fi-FI" sz="2200" dirty="0">
                <a:latin typeface="Times New Roman" panose="02020603050405020304" pitchFamily="18" charset="0"/>
                <a:cs typeface="Times New Roman" panose="02020603050405020304" pitchFamily="18" charset="0"/>
              </a:rPr>
              <a:t>Itsekeskeinen </a:t>
            </a:r>
          </a:p>
          <a:p>
            <a:pPr lvl="1"/>
            <a:r>
              <a:rPr lang="fi-FI" sz="2200" dirty="0">
                <a:latin typeface="Times New Roman" panose="02020603050405020304" pitchFamily="18" charset="0"/>
                <a:cs typeface="Times New Roman" panose="02020603050405020304" pitchFamily="18" charset="0"/>
              </a:rPr>
              <a:t>Vaativa </a:t>
            </a:r>
          </a:p>
          <a:p>
            <a:pPr lvl="1"/>
            <a:r>
              <a:rPr lang="fi-FI" sz="2200" dirty="0">
                <a:latin typeface="Times New Roman" panose="02020603050405020304" pitchFamily="18" charset="0"/>
                <a:cs typeface="Times New Roman" panose="02020603050405020304" pitchFamily="18" charset="0"/>
              </a:rPr>
              <a:t>Välinpitämätön</a:t>
            </a:r>
          </a:p>
          <a:p>
            <a:pPr lvl="1"/>
            <a:r>
              <a:rPr lang="fi-FI" sz="2200" dirty="0">
                <a:latin typeface="Times New Roman" panose="02020603050405020304" pitchFamily="18" charset="0"/>
                <a:cs typeface="Times New Roman" panose="02020603050405020304" pitchFamily="18" charset="0"/>
              </a:rPr>
              <a:t>Epäluotettava</a:t>
            </a:r>
          </a:p>
          <a:p>
            <a:pPr lvl="1"/>
            <a:r>
              <a:rPr lang="fi-FI" sz="2200" dirty="0">
                <a:latin typeface="Times New Roman" panose="02020603050405020304" pitchFamily="18" charset="0"/>
                <a:cs typeface="Times New Roman" panose="02020603050405020304" pitchFamily="18" charset="0"/>
              </a:rPr>
              <a:t>Arvaamaton </a:t>
            </a:r>
          </a:p>
          <a:p>
            <a:pPr lvl="1"/>
            <a:r>
              <a:rPr lang="fi-FI" sz="2200" dirty="0">
                <a:latin typeface="Times New Roman" panose="02020603050405020304" pitchFamily="18" charset="0"/>
                <a:cs typeface="Times New Roman" panose="02020603050405020304" pitchFamily="18" charset="0"/>
              </a:rPr>
              <a:t>Loukkaava</a:t>
            </a:r>
          </a:p>
          <a:p>
            <a:pPr lvl="1"/>
            <a:r>
              <a:rPr lang="fi-FI" sz="2200" dirty="0">
                <a:latin typeface="Times New Roman" panose="02020603050405020304" pitchFamily="18" charset="0"/>
                <a:cs typeface="Times New Roman" panose="02020603050405020304" pitchFamily="18" charset="0"/>
              </a:rPr>
              <a:t>Aggressiivinen, väkivaltainen</a:t>
            </a:r>
          </a:p>
        </p:txBody>
      </p:sp>
    </p:spTree>
    <p:extLst>
      <p:ext uri="{BB962C8B-B14F-4D97-AF65-F5344CB8AC3E}">
        <p14:creationId xmlns:p14="http://schemas.microsoft.com/office/powerpoint/2010/main" val="3978386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5FC7F8-413F-4893-B195-28F988A3E4CA}"/>
              </a:ext>
            </a:extLst>
          </p:cNvPr>
          <p:cNvSpPr>
            <a:spLocks noGrp="1"/>
          </p:cNvSpPr>
          <p:nvPr>
            <p:ph type="title"/>
          </p:nvPr>
        </p:nvSpPr>
        <p:spPr/>
        <p:txBody>
          <a:bodyPr>
            <a:normAutofit fontScale="90000"/>
          </a:bodyPr>
          <a:lstStyle/>
          <a:p>
            <a:r>
              <a:rPr lang="fi-FI" dirty="0">
                <a:latin typeface="Times New Roman" panose="02020603050405020304" pitchFamily="18" charset="0"/>
                <a:cs typeface="Times New Roman" panose="02020603050405020304" pitchFamily="18" charset="0"/>
              </a:rPr>
              <a:t>Ongelmallisen päihteiden käytön vaikutukset lapsen ja vanhemman välisessä vuorovaikutussuhteessa</a:t>
            </a:r>
          </a:p>
        </p:txBody>
      </p:sp>
      <p:sp>
        <p:nvSpPr>
          <p:cNvPr id="3" name="Sisällön paikkamerkki 2">
            <a:extLst>
              <a:ext uri="{FF2B5EF4-FFF2-40B4-BE49-F238E27FC236}">
                <a16:creationId xmlns:a16="http://schemas.microsoft.com/office/drawing/2014/main" id="{C22DE4A8-AEBE-46ED-AB0E-C24E0A1D8F5E}"/>
              </a:ext>
            </a:extLst>
          </p:cNvPr>
          <p:cNvSpPr>
            <a:spLocks noGrp="1"/>
          </p:cNvSpPr>
          <p:nvPr>
            <p:ph idx="1"/>
          </p:nvPr>
        </p:nvSpPr>
        <p:spPr>
          <a:xfrm>
            <a:off x="838200" y="2141537"/>
            <a:ext cx="10515600" cy="4351338"/>
          </a:xfrm>
        </p:spPr>
        <p:txBody>
          <a:bodyPr/>
          <a:lstStyle/>
          <a:p>
            <a:r>
              <a:rPr lang="fi-FI" sz="2600" dirty="0">
                <a:latin typeface="Times New Roman" panose="02020603050405020304" pitchFamily="18" charset="0"/>
                <a:cs typeface="Times New Roman" panose="02020603050405020304" pitchFamily="18" charset="0"/>
              </a:rPr>
              <a:t>Lapsi voi joutua:</a:t>
            </a:r>
          </a:p>
          <a:p>
            <a:pPr lvl="1"/>
            <a:r>
              <a:rPr lang="fi-FI" sz="2200" dirty="0">
                <a:latin typeface="Times New Roman" panose="02020603050405020304" pitchFamily="18" charset="0"/>
                <a:cs typeface="Times New Roman" panose="02020603050405020304" pitchFamily="18" charset="0"/>
              </a:rPr>
              <a:t>sopeutumaan elämään päihderiippuvaisen vanhemman mukaan</a:t>
            </a:r>
            <a:endParaRPr lang="fi-FI" sz="2200" dirty="0">
              <a:solidFill>
                <a:prstClr val="black"/>
              </a:solidFill>
              <a:latin typeface="Times New Roman" panose="02020603050405020304" pitchFamily="18" charset="0"/>
              <a:cs typeface="Times New Roman" panose="02020603050405020304" pitchFamily="18" charset="0"/>
            </a:endParaRPr>
          </a:p>
          <a:p>
            <a:pPr lvl="1"/>
            <a:r>
              <a:rPr lang="fi-FI" sz="2200" dirty="0">
                <a:latin typeface="Times New Roman" panose="02020603050405020304" pitchFamily="18" charset="0"/>
                <a:cs typeface="Times New Roman" panose="02020603050405020304" pitchFamily="18" charset="0"/>
              </a:rPr>
              <a:t>kokemaan tilanteita, jotka ovat kohtuuttomia hänen ikäänsä ja kehitykseensä nähden</a:t>
            </a:r>
          </a:p>
          <a:p>
            <a:pPr lvl="1"/>
            <a:r>
              <a:rPr lang="fi-FI" sz="2200" dirty="0">
                <a:solidFill>
                  <a:prstClr val="black"/>
                </a:solidFill>
                <a:latin typeface="Times New Roman" panose="02020603050405020304" pitchFamily="18" charset="0"/>
                <a:cs typeface="Times New Roman" panose="02020603050405020304" pitchFamily="18" charset="0"/>
              </a:rPr>
              <a:t>patoamaan tunteensa</a:t>
            </a:r>
            <a:endParaRPr lang="fi-FI" sz="2200" dirty="0">
              <a:latin typeface="Times New Roman" panose="02020603050405020304" pitchFamily="18" charset="0"/>
              <a:cs typeface="Times New Roman" panose="02020603050405020304" pitchFamily="18" charset="0"/>
            </a:endParaRPr>
          </a:p>
          <a:p>
            <a:pPr lvl="1"/>
            <a:r>
              <a:rPr lang="fi-FI" sz="2200" dirty="0">
                <a:solidFill>
                  <a:prstClr val="black"/>
                </a:solidFill>
                <a:latin typeface="Times New Roman" panose="02020603050405020304" pitchFamily="18" charset="0"/>
                <a:cs typeface="Times New Roman" panose="02020603050405020304" pitchFamily="18" charset="0"/>
              </a:rPr>
              <a:t>kehittämään itselleen selviytymiskeinoja</a:t>
            </a:r>
          </a:p>
          <a:p>
            <a:endParaRPr lang="fi-FI" dirty="0"/>
          </a:p>
        </p:txBody>
      </p:sp>
    </p:spTree>
    <p:extLst>
      <p:ext uri="{BB962C8B-B14F-4D97-AF65-F5344CB8AC3E}">
        <p14:creationId xmlns:p14="http://schemas.microsoft.com/office/powerpoint/2010/main" val="1902067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E843DC-EB95-413B-92E7-4612B8734682}"/>
              </a:ext>
            </a:extLst>
          </p:cNvPr>
          <p:cNvSpPr>
            <a:spLocks noGrp="1"/>
          </p:cNvSpPr>
          <p:nvPr>
            <p:ph type="title"/>
          </p:nvPr>
        </p:nvSpPr>
        <p:spPr/>
        <p:txBody>
          <a:bodyPr>
            <a:normAutofit fontScale="90000"/>
          </a:bodyPr>
          <a:lstStyle/>
          <a:p>
            <a:r>
              <a:rPr lang="fi-FI" dirty="0">
                <a:latin typeface="Times New Roman" panose="02020603050405020304" pitchFamily="18" charset="0"/>
                <a:cs typeface="Times New Roman" panose="02020603050405020304" pitchFamily="18" charset="0"/>
              </a:rPr>
              <a:t>Ongelmallisen päihteiden käytön vaikutukset lapsen ja vanhemman välisessä vuorovaikutussuhteessa</a:t>
            </a:r>
          </a:p>
        </p:txBody>
      </p:sp>
      <p:sp>
        <p:nvSpPr>
          <p:cNvPr id="3" name="Sisällön paikkamerkki 2">
            <a:extLst>
              <a:ext uri="{FF2B5EF4-FFF2-40B4-BE49-F238E27FC236}">
                <a16:creationId xmlns:a16="http://schemas.microsoft.com/office/drawing/2014/main" id="{FB8C47D2-358E-4132-8392-7BFC0E8CCA92}"/>
              </a:ext>
            </a:extLst>
          </p:cNvPr>
          <p:cNvSpPr>
            <a:spLocks noGrp="1"/>
          </p:cNvSpPr>
          <p:nvPr>
            <p:ph idx="1"/>
          </p:nvPr>
        </p:nvSpPr>
        <p:spPr>
          <a:xfrm>
            <a:off x="838200" y="2141537"/>
            <a:ext cx="10515600" cy="4351338"/>
          </a:xfrm>
        </p:spPr>
        <p:txBody>
          <a:bodyPr>
            <a:normAutofit fontScale="85000" lnSpcReduction="20000"/>
          </a:bodyPr>
          <a:lstStyle/>
          <a:p>
            <a:r>
              <a:rPr lang="fi-FI" dirty="0">
                <a:latin typeface="Times New Roman" panose="02020603050405020304" pitchFamily="18" charset="0"/>
                <a:cs typeface="Times New Roman" panose="02020603050405020304" pitchFamily="18" charset="0"/>
              </a:rPr>
              <a:t>Lapsen tunteet voivat olla ristiriitaisia </a:t>
            </a:r>
          </a:p>
          <a:p>
            <a:r>
              <a:rPr lang="fi-FI" dirty="0">
                <a:latin typeface="Times New Roman" panose="02020603050405020304" pitchFamily="18" charset="0"/>
                <a:cs typeface="Times New Roman" panose="02020603050405020304" pitchFamily="18" charset="0"/>
              </a:rPr>
              <a:t>Lapsi voi kokea paljon negatiivisia tuntemuksia, näitä ovat:</a:t>
            </a:r>
          </a:p>
          <a:p>
            <a:pPr lvl="1"/>
            <a:r>
              <a:rPr lang="fi-FI" sz="2600" dirty="0">
                <a:solidFill>
                  <a:prstClr val="black"/>
                </a:solidFill>
                <a:latin typeface="Times New Roman" panose="02020603050405020304" pitchFamily="18" charset="0"/>
                <a:cs typeface="Times New Roman" panose="02020603050405020304" pitchFamily="18" charset="0"/>
              </a:rPr>
              <a:t>Pelko</a:t>
            </a:r>
          </a:p>
          <a:p>
            <a:pPr lvl="1"/>
            <a:r>
              <a:rPr lang="fi-FI" sz="2600" dirty="0">
                <a:solidFill>
                  <a:prstClr val="black"/>
                </a:solidFill>
                <a:latin typeface="Times New Roman" panose="02020603050405020304" pitchFamily="18" charset="0"/>
                <a:cs typeface="Times New Roman" panose="02020603050405020304" pitchFamily="18" charset="0"/>
              </a:rPr>
              <a:t>Viha</a:t>
            </a:r>
          </a:p>
          <a:p>
            <a:pPr lvl="1"/>
            <a:r>
              <a:rPr lang="fi-FI" sz="2600" dirty="0">
                <a:solidFill>
                  <a:prstClr val="black"/>
                </a:solidFill>
                <a:latin typeface="Times New Roman" panose="02020603050405020304" pitchFamily="18" charset="0"/>
                <a:cs typeface="Times New Roman" panose="02020603050405020304" pitchFamily="18" charset="0"/>
              </a:rPr>
              <a:t>Häpeä</a:t>
            </a:r>
          </a:p>
          <a:p>
            <a:pPr lvl="1"/>
            <a:r>
              <a:rPr lang="fi-FI" sz="2600" dirty="0">
                <a:solidFill>
                  <a:prstClr val="black"/>
                </a:solidFill>
                <a:latin typeface="Times New Roman" panose="02020603050405020304" pitchFamily="18" charset="0"/>
                <a:cs typeface="Times New Roman" panose="02020603050405020304" pitchFamily="18" charset="0"/>
              </a:rPr>
              <a:t>Turvattomuus</a:t>
            </a:r>
          </a:p>
          <a:p>
            <a:pPr lvl="1"/>
            <a:r>
              <a:rPr lang="fi-FI" sz="2600" dirty="0">
                <a:solidFill>
                  <a:prstClr val="black"/>
                </a:solidFill>
                <a:latin typeface="Times New Roman" panose="02020603050405020304" pitchFamily="18" charset="0"/>
                <a:cs typeface="Times New Roman" panose="02020603050405020304" pitchFamily="18" charset="0"/>
              </a:rPr>
              <a:t>Ahdistus</a:t>
            </a:r>
          </a:p>
          <a:p>
            <a:pPr lvl="1"/>
            <a:r>
              <a:rPr lang="fi-FI" sz="2600" dirty="0">
                <a:solidFill>
                  <a:prstClr val="black"/>
                </a:solidFill>
                <a:latin typeface="Times New Roman" panose="02020603050405020304" pitchFamily="18" charset="0"/>
                <a:cs typeface="Times New Roman" panose="02020603050405020304" pitchFamily="18" charset="0"/>
              </a:rPr>
              <a:t>Epätoivo</a:t>
            </a:r>
          </a:p>
          <a:p>
            <a:pPr lvl="1"/>
            <a:r>
              <a:rPr lang="fi-FI" sz="2600" dirty="0">
                <a:solidFill>
                  <a:prstClr val="black"/>
                </a:solidFill>
                <a:latin typeface="Times New Roman" panose="02020603050405020304" pitchFamily="18" charset="0"/>
                <a:cs typeface="Times New Roman" panose="02020603050405020304" pitchFamily="18" charset="0"/>
              </a:rPr>
              <a:t>Avuttomuus</a:t>
            </a:r>
          </a:p>
          <a:p>
            <a:pPr lvl="1"/>
            <a:r>
              <a:rPr lang="fi-FI" sz="2600" dirty="0">
                <a:solidFill>
                  <a:prstClr val="black"/>
                </a:solidFill>
                <a:latin typeface="Times New Roman" panose="02020603050405020304" pitchFamily="18" charset="0"/>
                <a:cs typeface="Times New Roman" panose="02020603050405020304" pitchFamily="18" charset="0"/>
              </a:rPr>
              <a:t>Suru ja huoli</a:t>
            </a:r>
          </a:p>
          <a:p>
            <a:pPr lvl="1"/>
            <a:r>
              <a:rPr lang="fi-FI" sz="2600" dirty="0">
                <a:solidFill>
                  <a:prstClr val="black"/>
                </a:solidFill>
                <a:latin typeface="Times New Roman" panose="02020603050405020304" pitchFamily="18" charset="0"/>
                <a:cs typeface="Times New Roman" panose="02020603050405020304" pitchFamily="18" charset="0"/>
              </a:rPr>
              <a:t>Merkityksettömyys</a:t>
            </a:r>
          </a:p>
          <a:p>
            <a:pPr lvl="1"/>
            <a:r>
              <a:rPr lang="fi-FI" sz="2600" dirty="0">
                <a:solidFill>
                  <a:prstClr val="black"/>
                </a:solidFill>
                <a:latin typeface="Times New Roman" panose="02020603050405020304" pitchFamily="18" charset="0"/>
                <a:cs typeface="Times New Roman" panose="02020603050405020304" pitchFamily="18" charset="0"/>
              </a:rPr>
              <a:t>Syyllisyys</a:t>
            </a:r>
          </a:p>
          <a:p>
            <a:pPr lvl="1"/>
            <a:r>
              <a:rPr lang="fi-FI" sz="2600" dirty="0">
                <a:solidFill>
                  <a:prstClr val="black"/>
                </a:solidFill>
                <a:latin typeface="Times New Roman" panose="02020603050405020304" pitchFamily="18" charset="0"/>
                <a:cs typeface="Times New Roman" panose="02020603050405020304" pitchFamily="18" charset="0"/>
              </a:rPr>
              <a:t>Jatkuva stressi</a:t>
            </a:r>
          </a:p>
          <a:p>
            <a:pPr marL="457200" lvl="1" indent="0">
              <a:buNone/>
            </a:pPr>
            <a:endParaRPr lang="fi-FI" dirty="0">
              <a:solidFill>
                <a:prstClr val="black"/>
              </a:solidFill>
            </a:endParaRPr>
          </a:p>
        </p:txBody>
      </p:sp>
    </p:spTree>
    <p:extLst>
      <p:ext uri="{BB962C8B-B14F-4D97-AF65-F5344CB8AC3E}">
        <p14:creationId xmlns:p14="http://schemas.microsoft.com/office/powerpoint/2010/main" val="2629929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380D67-9C6C-46FD-ADDF-DDE00C821346}"/>
              </a:ext>
            </a:extLst>
          </p:cNvPr>
          <p:cNvSpPr>
            <a:spLocks noGrp="1"/>
          </p:cNvSpPr>
          <p:nvPr>
            <p:ph type="title"/>
          </p:nvPr>
        </p:nvSpPr>
        <p:spPr/>
        <p:txBody>
          <a:bodyPr/>
          <a:lstStyle/>
          <a:p>
            <a:r>
              <a:rPr lang="fi-FI" dirty="0">
                <a:latin typeface="Times New Roman" panose="02020603050405020304" pitchFamily="18" charset="0"/>
                <a:cs typeface="Times New Roman" panose="02020603050405020304" pitchFamily="18" charset="0"/>
              </a:rPr>
              <a:t>Lapsen ja vanhemman välisen vuorovaikutussuhteen tukeminen</a:t>
            </a:r>
          </a:p>
        </p:txBody>
      </p:sp>
      <p:sp>
        <p:nvSpPr>
          <p:cNvPr id="3" name="Sisällön paikkamerkki 2">
            <a:extLst>
              <a:ext uri="{FF2B5EF4-FFF2-40B4-BE49-F238E27FC236}">
                <a16:creationId xmlns:a16="http://schemas.microsoft.com/office/drawing/2014/main" id="{AAB1BB16-B8CA-4F40-A4B7-47FA76871670}"/>
              </a:ext>
            </a:extLst>
          </p:cNvPr>
          <p:cNvSpPr>
            <a:spLocks noGrp="1"/>
          </p:cNvSpPr>
          <p:nvPr>
            <p:ph idx="1"/>
          </p:nvPr>
        </p:nvSpPr>
        <p:spPr/>
        <p:txBody>
          <a:bodyPr vert="horz" lIns="91440" tIns="45720" rIns="91440" bIns="45720" rtlCol="0" anchor="t">
            <a:normAutofit/>
          </a:bodyPr>
          <a:lstStyle/>
          <a:p>
            <a:r>
              <a:rPr lang="fi-FI" sz="2600" dirty="0">
                <a:latin typeface="Times New Roman" panose="02020603050405020304" pitchFamily="18" charset="0"/>
                <a:cs typeface="Times New Roman" panose="02020603050405020304" pitchFamily="18" charset="0"/>
              </a:rPr>
              <a:t>Perheen tukemisen perustana toimii hyvä yhteistyösuhde, luottamus ja empaattinen suhtautuminen </a:t>
            </a:r>
          </a:p>
          <a:p>
            <a:pPr lvl="1"/>
            <a:r>
              <a:rPr lang="fi-FI" sz="2200" dirty="0">
                <a:latin typeface="Times New Roman" panose="02020603050405020304" pitchFamily="18" charset="0"/>
                <a:cs typeface="Times New Roman" panose="02020603050405020304" pitchFamily="18" charset="0"/>
              </a:rPr>
              <a:t>Luottamuksen luominen perustuu hyvälle kohtaamiselle</a:t>
            </a:r>
          </a:p>
          <a:p>
            <a:pPr lvl="1"/>
            <a:r>
              <a:rPr lang="fi-FI" sz="2200" dirty="0">
                <a:latin typeface="Times New Roman" panose="02020603050405020304" pitchFamily="18" charset="0"/>
                <a:cs typeface="Times New Roman" panose="02020603050405020304" pitchFamily="18" charset="0"/>
              </a:rPr>
              <a:t>Luottamus rakentuu yhdessä toimiessa ja olemalla luottamuksen arvoinen</a:t>
            </a:r>
          </a:p>
          <a:p>
            <a:r>
              <a:rPr lang="fi-FI" sz="2600" dirty="0">
                <a:latin typeface="Times New Roman"/>
                <a:cs typeface="Times New Roman"/>
              </a:rPr>
              <a:t>Vapaaehtoinen voi omalta osaltaan tukea lapsen ja vanhemman välistä vuorovaikutussuhdetta</a:t>
            </a:r>
            <a:endParaRPr lang="fi-FI" sz="2600" dirty="0">
              <a:latin typeface="Times New Roman" panose="02020603050405020304" pitchFamily="18" charset="0"/>
              <a:cs typeface="Times New Roman" panose="02020603050405020304" pitchFamily="18" charset="0"/>
            </a:endParaRPr>
          </a:p>
          <a:p>
            <a:pPr lvl="1"/>
            <a:r>
              <a:rPr lang="fi-FI" sz="2200" dirty="0">
                <a:latin typeface="Times New Roman" panose="02020603050405020304" pitchFamily="18" charset="0"/>
                <a:cs typeface="Times New Roman" panose="02020603050405020304" pitchFamily="18" charset="0"/>
              </a:rPr>
              <a:t>Rinnalla kulkemalla</a:t>
            </a:r>
          </a:p>
          <a:p>
            <a:pPr lvl="1"/>
            <a:r>
              <a:rPr lang="fi-FI" sz="2200" dirty="0">
                <a:latin typeface="Times New Roman" panose="02020603050405020304" pitchFamily="18" charset="0"/>
                <a:cs typeface="Times New Roman" panose="02020603050405020304" pitchFamily="18" charset="0"/>
              </a:rPr>
              <a:t>Keskustelemalla</a:t>
            </a:r>
          </a:p>
          <a:p>
            <a:pPr lvl="1"/>
            <a:r>
              <a:rPr lang="fi-FI" sz="2200" dirty="0">
                <a:latin typeface="Times New Roman" panose="02020603050405020304" pitchFamily="18" charset="0"/>
                <a:cs typeface="Times New Roman" panose="02020603050405020304" pitchFamily="18" charset="0"/>
              </a:rPr>
              <a:t>Mallia näyttämällä</a:t>
            </a:r>
          </a:p>
        </p:txBody>
      </p:sp>
    </p:spTree>
    <p:extLst>
      <p:ext uri="{BB962C8B-B14F-4D97-AF65-F5344CB8AC3E}">
        <p14:creationId xmlns:p14="http://schemas.microsoft.com/office/powerpoint/2010/main" val="852182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826572-BD6A-48CD-B30F-386EB532F82A}"/>
              </a:ext>
            </a:extLst>
          </p:cNvPr>
          <p:cNvSpPr>
            <a:spLocks noGrp="1"/>
          </p:cNvSpPr>
          <p:nvPr>
            <p:ph type="title"/>
          </p:nvPr>
        </p:nvSpPr>
        <p:spPr/>
        <p:txBody>
          <a:bodyPr/>
          <a:lstStyle/>
          <a:p>
            <a:r>
              <a:rPr lang="fi-FI" dirty="0">
                <a:latin typeface="Times New Roman" panose="02020603050405020304" pitchFamily="18" charset="0"/>
                <a:cs typeface="Times New Roman" panose="02020603050405020304" pitchFamily="18" charset="0"/>
              </a:rPr>
              <a:t>Lapsen ja vanhemman välisen vuorovaikutussuhteen vahvistaminen</a:t>
            </a:r>
          </a:p>
        </p:txBody>
      </p:sp>
      <p:sp>
        <p:nvSpPr>
          <p:cNvPr id="3" name="Sisällön paikkamerkki 2">
            <a:extLst>
              <a:ext uri="{FF2B5EF4-FFF2-40B4-BE49-F238E27FC236}">
                <a16:creationId xmlns:a16="http://schemas.microsoft.com/office/drawing/2014/main" id="{0F1B4159-0A65-47C0-939F-49CBD0CF9EB7}"/>
              </a:ext>
            </a:extLst>
          </p:cNvPr>
          <p:cNvSpPr>
            <a:spLocks noGrp="1"/>
          </p:cNvSpPr>
          <p:nvPr>
            <p:ph idx="1"/>
          </p:nvPr>
        </p:nvSpPr>
        <p:spPr/>
        <p:txBody>
          <a:bodyPr vert="horz" lIns="91440" tIns="45720" rIns="91440" bIns="45720" rtlCol="0" anchor="t">
            <a:normAutofit/>
          </a:bodyPr>
          <a:lstStyle/>
          <a:p>
            <a:pPr lvl="0"/>
            <a:r>
              <a:rPr lang="fi-FI" sz="2600" dirty="0">
                <a:latin typeface="Times New Roman"/>
                <a:cs typeface="Times New Roman"/>
              </a:rPr>
              <a:t>Suhteen vahvistaminen perustuu vanhemman kykyyn muuttaa suhteen laatua, lisätä sen turvallisuutta, nähdä lapsi uudesta näkökulmasta ja olla läsnä</a:t>
            </a:r>
          </a:p>
          <a:p>
            <a:pPr lvl="0"/>
            <a:r>
              <a:rPr lang="fi-FI" sz="2600" dirty="0">
                <a:solidFill>
                  <a:prstClr val="black"/>
                </a:solidFill>
                <a:latin typeface="Times New Roman" panose="02020603050405020304" pitchFamily="18" charset="0"/>
                <a:cs typeface="Times New Roman" panose="02020603050405020304" pitchFamily="18" charset="0"/>
              </a:rPr>
              <a:t>Lapsi voi suhtautua kielteisesti vanhempaan</a:t>
            </a:r>
          </a:p>
          <a:p>
            <a:pPr lvl="1"/>
            <a:r>
              <a:rPr lang="fi-FI" sz="2200" dirty="0">
                <a:solidFill>
                  <a:prstClr val="black"/>
                </a:solidFill>
                <a:latin typeface="Times New Roman" panose="02020603050405020304" pitchFamily="18" charset="0"/>
                <a:cs typeface="Times New Roman" panose="02020603050405020304" pitchFamily="18" charset="0"/>
              </a:rPr>
              <a:t>Edellyttää vanhemmalta ymmärrystä, sinnikkyyttä ja aktiivisuutta lasta kohtaan</a:t>
            </a:r>
          </a:p>
          <a:p>
            <a:r>
              <a:rPr lang="fi-FI" sz="2600" dirty="0">
                <a:latin typeface="Times New Roman"/>
                <a:cs typeface="Times New Roman"/>
              </a:rPr>
              <a:t>Vuorovaikutussuhde vahvistuu vähitellen myönteisten muutosten myötä</a:t>
            </a:r>
          </a:p>
          <a:p>
            <a:endParaRPr lang="fi-FI" dirty="0"/>
          </a:p>
        </p:txBody>
      </p:sp>
    </p:spTree>
    <p:extLst>
      <p:ext uri="{BB962C8B-B14F-4D97-AF65-F5344CB8AC3E}">
        <p14:creationId xmlns:p14="http://schemas.microsoft.com/office/powerpoint/2010/main" val="3611197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F0439A-7548-4058-B4CF-669D742A1011}"/>
              </a:ext>
            </a:extLst>
          </p:cNvPr>
          <p:cNvSpPr>
            <a:spLocks noGrp="1"/>
          </p:cNvSpPr>
          <p:nvPr>
            <p:ph type="title"/>
          </p:nvPr>
        </p:nvSpPr>
        <p:spPr/>
        <p:txBody>
          <a:bodyPr/>
          <a:lstStyle/>
          <a:p>
            <a:r>
              <a:rPr lang="fi-FI" dirty="0">
                <a:solidFill>
                  <a:prstClr val="black"/>
                </a:solidFill>
                <a:latin typeface="Times New Roman" panose="02020603050405020304" pitchFamily="18" charset="0"/>
                <a:cs typeface="Times New Roman" panose="02020603050405020304" pitchFamily="18" charset="0"/>
              </a:rPr>
              <a:t>Lapsen ja vanhemman välisen vuorovaikutussuhteen vahvistaminen</a:t>
            </a:r>
            <a:endParaRPr lang="fi-FI" dirty="0">
              <a:latin typeface="Times New Roman" panose="02020603050405020304" pitchFamily="18" charset="0"/>
              <a:cs typeface="Times New Roman" panose="02020603050405020304" pitchFamily="18" charset="0"/>
            </a:endParaRPr>
          </a:p>
        </p:txBody>
      </p:sp>
      <p:sp>
        <p:nvSpPr>
          <p:cNvPr id="3" name="Sisällön paikkamerkki 2">
            <a:extLst>
              <a:ext uri="{FF2B5EF4-FFF2-40B4-BE49-F238E27FC236}">
                <a16:creationId xmlns:a16="http://schemas.microsoft.com/office/drawing/2014/main" id="{D08828E2-553F-4B09-B3AC-7BA6410530DF}"/>
              </a:ext>
            </a:extLst>
          </p:cNvPr>
          <p:cNvSpPr>
            <a:spLocks noGrp="1"/>
          </p:cNvSpPr>
          <p:nvPr>
            <p:ph idx="1"/>
          </p:nvPr>
        </p:nvSpPr>
        <p:spPr/>
        <p:txBody>
          <a:bodyPr vert="horz" lIns="91440" tIns="45720" rIns="91440" bIns="45720" rtlCol="0" anchor="t">
            <a:noAutofit/>
          </a:bodyPr>
          <a:lstStyle/>
          <a:p>
            <a:pPr lvl="0"/>
            <a:r>
              <a:rPr lang="fi-FI" sz="2600" dirty="0">
                <a:solidFill>
                  <a:prstClr val="black"/>
                </a:solidFill>
                <a:latin typeface="Times New Roman" panose="02020603050405020304" pitchFamily="18" charset="0"/>
                <a:cs typeface="Times New Roman" panose="02020603050405020304" pitchFamily="18" charset="0"/>
              </a:rPr>
              <a:t>Ulkoisten rakenteiden turvaaminen lapselle</a:t>
            </a:r>
          </a:p>
          <a:p>
            <a:pPr lvl="1"/>
            <a:r>
              <a:rPr lang="fi-FI" sz="2200" dirty="0">
                <a:latin typeface="Times New Roman"/>
                <a:cs typeface="Times New Roman"/>
              </a:rPr>
              <a:t>Päivärytmi ja rutiinit, valvonta jne.</a:t>
            </a:r>
          </a:p>
          <a:p>
            <a:r>
              <a:rPr lang="fi-FI" sz="2600" dirty="0">
                <a:solidFill>
                  <a:prstClr val="black"/>
                </a:solidFill>
                <a:latin typeface="Times New Roman" panose="02020603050405020304" pitchFamily="18" charset="0"/>
                <a:cs typeface="Times New Roman" panose="02020603050405020304" pitchFamily="18" charset="0"/>
              </a:rPr>
              <a:t>Lapsen myönteinen huomioiminen</a:t>
            </a:r>
          </a:p>
          <a:p>
            <a:pPr lvl="1"/>
            <a:r>
              <a:rPr lang="fi-FI" sz="2200" dirty="0">
                <a:solidFill>
                  <a:prstClr val="black"/>
                </a:solidFill>
                <a:latin typeface="Times New Roman" panose="02020603050405020304" pitchFamily="18" charset="0"/>
                <a:cs typeface="Times New Roman" panose="02020603050405020304" pitchFamily="18" charset="0"/>
              </a:rPr>
              <a:t>Läsnäolo</a:t>
            </a:r>
          </a:p>
          <a:p>
            <a:pPr lvl="1"/>
            <a:r>
              <a:rPr lang="fi-FI" sz="2200" dirty="0">
                <a:solidFill>
                  <a:prstClr val="black"/>
                </a:solidFill>
                <a:latin typeface="Times New Roman" panose="02020603050405020304" pitchFamily="18" charset="0"/>
                <a:cs typeface="Times New Roman" panose="02020603050405020304" pitchFamily="18" charset="0"/>
              </a:rPr>
              <a:t>Kiinnostuneisuus</a:t>
            </a:r>
          </a:p>
          <a:p>
            <a:pPr lvl="1"/>
            <a:r>
              <a:rPr lang="fi-FI" sz="2200" dirty="0">
                <a:solidFill>
                  <a:prstClr val="black"/>
                </a:solidFill>
                <a:latin typeface="Times New Roman" panose="02020603050405020304" pitchFamily="18" charset="0"/>
                <a:cs typeface="Times New Roman" panose="02020603050405020304" pitchFamily="18" charset="0"/>
              </a:rPr>
              <a:t>Arvostus</a:t>
            </a:r>
          </a:p>
          <a:p>
            <a:pPr lvl="1"/>
            <a:r>
              <a:rPr lang="fi-FI" sz="2200" dirty="0">
                <a:solidFill>
                  <a:prstClr val="black"/>
                </a:solidFill>
                <a:latin typeface="Times New Roman" panose="02020603050405020304" pitchFamily="18" charset="0"/>
                <a:cs typeface="Times New Roman" panose="02020603050405020304" pitchFamily="18" charset="0"/>
              </a:rPr>
              <a:t>Välittämisen osoittaminen</a:t>
            </a:r>
          </a:p>
          <a:p>
            <a:pPr lvl="1"/>
            <a:r>
              <a:rPr lang="fi-FI" sz="2200" dirty="0">
                <a:solidFill>
                  <a:prstClr val="black"/>
                </a:solidFill>
                <a:latin typeface="Times New Roman" panose="02020603050405020304" pitchFamily="18" charset="0"/>
                <a:cs typeface="Times New Roman" panose="02020603050405020304" pitchFamily="18" charset="0"/>
              </a:rPr>
              <a:t>Vahvuuksien näkeminen</a:t>
            </a:r>
          </a:p>
          <a:p>
            <a:r>
              <a:rPr lang="fi-FI" sz="2600" dirty="0">
                <a:latin typeface="Times New Roman" panose="02020603050405020304" pitchFamily="18" charset="0"/>
                <a:cs typeface="Times New Roman" panose="02020603050405020304" pitchFamily="18" charset="0"/>
              </a:rPr>
              <a:t>Jaettu ilo</a:t>
            </a:r>
          </a:p>
          <a:p>
            <a:pPr lvl="1"/>
            <a:r>
              <a:rPr lang="fi-FI" sz="2200" dirty="0">
                <a:solidFill>
                  <a:prstClr val="black"/>
                </a:solidFill>
                <a:latin typeface="Times New Roman" panose="02020603050405020304" pitchFamily="18" charset="0"/>
                <a:cs typeface="Times New Roman" panose="02020603050405020304" pitchFamily="18" charset="0"/>
              </a:rPr>
              <a:t>Leikkisyys ja huumori</a:t>
            </a:r>
            <a:endParaRPr lang="fi-FI" sz="2200" dirty="0">
              <a:latin typeface="Times New Roman" panose="02020603050405020304" pitchFamily="18" charset="0"/>
              <a:cs typeface="Times New Roman" panose="02020603050405020304" pitchFamily="18" charset="0"/>
            </a:endParaRPr>
          </a:p>
          <a:p>
            <a:r>
              <a:rPr lang="fi-FI" sz="2600" dirty="0">
                <a:latin typeface="Times New Roman" panose="02020603050405020304" pitchFamily="18" charset="0"/>
                <a:cs typeface="Times New Roman" panose="02020603050405020304" pitchFamily="18" charset="0"/>
                <a:sym typeface="Wingdings" panose="05000000000000000000" pitchFamily="2" charset="2"/>
              </a:rPr>
              <a:t>Lapsen kuuleminen, asioista keskustelu</a:t>
            </a:r>
            <a:endParaRPr lang="fi-FI" sz="2600" dirty="0">
              <a:latin typeface="Times New Roman" panose="02020603050405020304" pitchFamily="18" charset="0"/>
              <a:cs typeface="Times New Roman" panose="02020603050405020304" pitchFamily="18" charset="0"/>
            </a:endParaRPr>
          </a:p>
          <a:p>
            <a:pPr lvl="1"/>
            <a:r>
              <a:rPr lang="fi-FI" sz="2200" dirty="0">
                <a:latin typeface="Times New Roman" panose="02020603050405020304" pitchFamily="18" charset="0"/>
                <a:cs typeface="Times New Roman" panose="02020603050405020304" pitchFamily="18" charset="0"/>
              </a:rPr>
              <a:t>Empatia, tunteiden käsittely</a:t>
            </a:r>
          </a:p>
        </p:txBody>
      </p:sp>
    </p:spTree>
    <p:extLst>
      <p:ext uri="{BB962C8B-B14F-4D97-AF65-F5344CB8AC3E}">
        <p14:creationId xmlns:p14="http://schemas.microsoft.com/office/powerpoint/2010/main" val="244126925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4095</TotalTime>
  <Words>449</Words>
  <Application>Microsoft Office PowerPoint</Application>
  <PresentationFormat>Laajakuva</PresentationFormat>
  <Paragraphs>89</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Arial</vt:lpstr>
      <vt:lpstr>Calibri</vt:lpstr>
      <vt:lpstr>Calibri Light</vt:lpstr>
      <vt:lpstr>Times New Roman</vt:lpstr>
      <vt:lpstr>Office-teema</vt:lpstr>
      <vt:lpstr>Lapsen ja vanhemman välinen vuorovaikutussuhde</vt:lpstr>
      <vt:lpstr>Suotuisan lapsen ja vanhemman välisen vuorovaikutussuhteen elementtejä</vt:lpstr>
      <vt:lpstr>Haasteet lapsen ja vanhemman välisessä vuorovaikutussuhteessa</vt:lpstr>
      <vt:lpstr>Haasteet lapsen ja vanhemman välisessä vuorovaikutussuhteessa</vt:lpstr>
      <vt:lpstr>Ongelmallisen päihteiden käytön vaikutukset lapsen ja vanhemman välisessä vuorovaikutussuhteessa</vt:lpstr>
      <vt:lpstr>Ongelmallisen päihteiden käytön vaikutukset lapsen ja vanhemman välisessä vuorovaikutussuhteessa</vt:lpstr>
      <vt:lpstr>Ongelmallisen päihteiden käytön vaikutukset lapsen ja vanhemman välisessä vuorovaikutussuhteessa</vt:lpstr>
      <vt:lpstr>Ongelmallisen päihteiden käytön vaikutukset lapsen ja vanhemman välisessä vuorovaikutussuhteessa</vt:lpstr>
      <vt:lpstr>Lapsen ja vanhemman välisen vuorovaikutussuhteen tukeminen</vt:lpstr>
      <vt:lpstr>Lapsen ja vanhemman välisen vuorovaikutussuhteen vahvistaminen</vt:lpstr>
      <vt:lpstr>Lapsen ja vanhemman välisen vuorovaikutussuhteen vahvistaminen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Lapsen ja vanhemman välinen vuorovaikutussuhde</dc:title>
  <dc:creator>Heidi Karvinen</dc:creator>
  <cp:lastModifiedBy>Heidi Karvinen</cp:lastModifiedBy>
  <cp:revision>225</cp:revision>
  <dcterms:created xsi:type="dcterms:W3CDTF">2019-06-11T09:16:27Z</dcterms:created>
  <dcterms:modified xsi:type="dcterms:W3CDTF">2019-11-14T13:39:24Z</dcterms:modified>
</cp:coreProperties>
</file>