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idi Karvinen" initials="HK" lastIdx="24" clrIdx="0">
    <p:extLst>
      <p:ext uri="{19B8F6BF-5375-455C-9EA6-DF929625EA0E}">
        <p15:presenceInfo xmlns:p15="http://schemas.microsoft.com/office/powerpoint/2012/main" userId="aca00a078c2d8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F4D4"/>
    <a:srgbClr val="CEE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6-10T10:15:00.293" idx="1">
    <p:pos x="6460" y="3103"/>
    <p:text>Osallistavassa vapaaehtoistoiminnassa vapaaehtoinen aktivoi ja mahdollistaa tuettavan osallistumisen johonkin toimintaan. Perheretkitoiminnassa vapaaehtoinen omalta osaltaan mahdollistaa perheiden osallistumisen perheretkille.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6-13T10:08:23.155" idx="2">
    <p:pos x="3247" y="1435"/>
    <p:text>Vapaaehtoistoiminta on omasta tahdosta lähtevää. Vapaaehtoisella on oikeus valita itse tehtävänsä ja kieltäytyä siitä, jos se ei sovi hänelle.</p:text>
    <p:extLst>
      <p:ext uri="{C676402C-5697-4E1C-873F-D02D1690AC5C}">
        <p15:threadingInfo xmlns:p15="http://schemas.microsoft.com/office/powerpoint/2012/main" timeZoneBias="-180"/>
      </p:ext>
    </p:extLst>
  </p:cm>
  <p:cm authorId="1" dt="2019-06-13T10:12:29.792" idx="3">
    <p:pos x="2405" y="2643"/>
    <p:text>Vaitiolovelvollisuus koskee vapaaehtoisen kohtaamia ihmisiä ja mahdollisesti myös muita asioita. Ongelmatilanteissa vapaaehtoinen voi keskustella yhdyshenkilön kanssa tukea saavan asioista, kyseisen henkilön luvalla.</p:text>
    <p:extLst>
      <p:ext uri="{C676402C-5697-4E1C-873F-D02D1690AC5C}">
        <p15:threadingInfo xmlns:p15="http://schemas.microsoft.com/office/powerpoint/2012/main" timeZoneBias="-180"/>
      </p:ext>
    </p:extLst>
  </p:cm>
  <p:cm authorId="1" dt="2019-06-13T10:35:44.321" idx="7">
    <p:pos x="2687" y="2355"/>
    <p:text>Tärkeää toiminnassa on ihmisten välinen kunnioitus ja tasa-arvo. Kunnioittamisella tarkoitetaan muun muassa itsemääräämisoikeuden kunnioittamista, eli sitä, että ihminen itse saa päättää omista asioistaan.</p:text>
    <p:extLst>
      <p:ext uri="{C676402C-5697-4E1C-873F-D02D1690AC5C}">
        <p15:threadingInfo xmlns:p15="http://schemas.microsoft.com/office/powerpoint/2012/main" timeZoneBias="-180"/>
      </p:ext>
    </p:extLst>
  </p:cm>
  <p:cm authorId="1" dt="2019-07-30T10:14:19.666" idx="14">
    <p:pos x="2104" y="2050"/>
    <p:text>Vastavuoroisuus vapaaehtoistoiminnassa tarkoittaa sitä, että toiminta rikastuttaa sekä vapaaehtoisen että tukea saavan elämää.</p:text>
    <p:extLst>
      <p:ext uri="{C676402C-5697-4E1C-873F-D02D1690AC5C}">
        <p15:threadingInfo xmlns:p15="http://schemas.microsoft.com/office/powerpoint/2012/main" timeZoneBias="-180"/>
      </p:ext>
    </p:extLst>
  </p:cm>
  <p:cm authorId="1" dt="2019-07-30T10:46:48.336" idx="16">
    <p:pos x="2264" y="2970"/>
    <p:text>Sitoutuminen yhteiseen toimintakulttuuriin edesauttaa kohderyhmän yhdenmukaista kohtelua. Tämä on myös turvallisuussyistä tärkeää.</p:text>
    <p:extLst>
      <p:ext uri="{C676402C-5697-4E1C-873F-D02D1690AC5C}">
        <p15:threadingInfo xmlns:p15="http://schemas.microsoft.com/office/powerpoint/2012/main" timeZoneBias="-180"/>
      </p:ext>
    </p:extLst>
  </p:cm>
  <p:cm authorId="1" dt="2019-07-30T10:46:50.916" idx="17">
    <p:pos x="2066" y="2973"/>
    <p:text>Eri vapaaehtoistehtävät vaativat eriasteista sitoutumista. Perheretkitoiminnassa sitoudutaan toimintaan tiettynä ajanjaksona.</p:text>
    <p:extLst>
      <p:ext uri="{C676402C-5697-4E1C-873F-D02D1690AC5C}">
        <p15:threadingInfo xmlns:p15="http://schemas.microsoft.com/office/powerpoint/2012/main" timeZoneBias="-180"/>
      </p:ext>
    </p:extLst>
  </p:cm>
  <p:cm authorId="1" dt="2019-07-30T10:46:51.624" idx="18">
    <p:pos x="1879" y="2978"/>
    <p:text>Vapaaehtoisuudesta huolimatta toiminta edellyttää sitoutumista. Sitoutumisella tarkoitetaan osallistumista, motivoutumista, halua pysyä toiminnassa ja vastuun ottamista. Sitoutuminen on tärkeää toiminnan onnistumisen kannalta.</p:text>
    <p:extLst>
      <p:ext uri="{C676402C-5697-4E1C-873F-D02D1690AC5C}">
        <p15:threadingInfo xmlns:p15="http://schemas.microsoft.com/office/powerpoint/2012/main" timeZoneBias="-180"/>
      </p:ext>
    </p:extLst>
  </p:cm>
  <p:cm authorId="1" dt="2019-07-30T10:47:21.777" idx="20">
    <p:pos x="1856" y="3276"/>
    <p:text>Luottamuksen syntyminen edellyttää tutustumista, avoimuutta, yhteisiä pelisääntöjä ja yhdessä toimimista. Keskinäinen luottamus edesauttaa kommunikoimista ja tehtävien jakamista.</p:text>
    <p:extLst>
      <p:ext uri="{C676402C-5697-4E1C-873F-D02D1690AC5C}">
        <p15:threadingInfo xmlns:p15="http://schemas.microsoft.com/office/powerpoint/2012/main" timeZoneBias="-180"/>
      </p:ext>
    </p:extLst>
  </p:cm>
  <p:cm authorId="1" dt="2019-07-30T10:47:23.994" idx="21">
    <p:pos x="1661" y="3275"/>
    <p:text>Luottamus toimijoiden kesken on tärkeää yhteistoiminnan onnistumiseksi. Vapaaehtoisen on omalta osaltaan tärkeää olla luottamuksen arvoinen.</p:text>
    <p:extLst>
      <p:ext uri="{C676402C-5697-4E1C-873F-D02D1690AC5C}">
        <p15:threadingInfo xmlns:p15="http://schemas.microsoft.com/office/powerpoint/2012/main" timeZoneBias="-180"/>
      </p:ext>
    </p:extLst>
  </p:cm>
  <p:cm authorId="1" dt="2019-07-30T11:51:27.499" idx="23">
    <p:pos x="2595" y="2646"/>
    <p:text>Vaitiolovelvollisuudesta tai salassapidosta on säädetty useissa laeissa, joita myös sovelletaan vapaaehtoisiin. Salassapidosta sovitaan sopimuksella.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7-30T11:31:32.693" idx="22">
    <p:pos x="4879" y="1606"/>
    <p:text>Vapaaehtoisella on toiminnassa tavallisen ihmisen vastuu lähimmäisestä. Tarvittaessa hän ohjaa tukea saavan ammattilaisen luo.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6-13T10:54:08.351" idx="9">
    <p:pos x="2909" y="1954"/>
    <p:text>Välitön tuki auttaa akuuteissa tilanteissa. Työnohjausta toteutetaan usein ryhmässä. Tämä mahdollistaa tuen saamisen myös vertaisilta. Se mahdollistaa uusien näkökulmien saamista muiden kokemusten ja keskustelun kautta sekä yhteenkuuluvuuden tunnetta.</p:text>
    <p:extLst>
      <p:ext uri="{C676402C-5697-4E1C-873F-D02D1690AC5C}">
        <p15:threadingInfo xmlns:p15="http://schemas.microsoft.com/office/powerpoint/2012/main" timeZoneBias="-180"/>
      </p:ext>
    </p:extLst>
  </p:cm>
  <p:cm authorId="1" dt="2019-06-13T11:03:48.905" idx="10">
    <p:pos x="721" y="3124"/>
    <p:text>Keskustelunaihe: Millaista tukea sinä toivot vapaaehtoisena?</p:text>
    <p:extLst>
      <p:ext uri="{C676402C-5697-4E1C-873F-D02D1690AC5C}">
        <p15:threadingInfo xmlns:p15="http://schemas.microsoft.com/office/powerpoint/2012/main" timeZoneBias="-180"/>
      </p:ext>
    </p:extLst>
  </p:cm>
  <p:cm authorId="1" dt="2019-09-16T15:06:25.301" idx="24">
    <p:pos x="914" y="3125"/>
    <p:text>Keskustelunaihe: Mitkä asiat auttavat sinua jaksamaan vapaaehtoisena?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6-13T11:07:53.594" idx="11">
    <p:pos x="6122" y="1687"/>
    <p:text>Hyvinvointia voidaan edistää muun muassa ehkäisemällä yksinäisyyttä, syrjäytymistä ja lisäämällä osallisuutta.</p:text>
    <p:extLst>
      <p:ext uri="{C676402C-5697-4E1C-873F-D02D1690AC5C}">
        <p15:threadingInfo xmlns:p15="http://schemas.microsoft.com/office/powerpoint/2012/main" timeZoneBias="-180"/>
      </p:ext>
    </p:extLst>
  </p:cm>
  <p:cm authorId="1" dt="2019-06-13T11:13:50.550" idx="13">
    <p:pos x="6122" y="1823"/>
    <p:text>Tai keskustelunaihe: Miten ihmisten hyvinvointia voidaan edistää vapaaehtoistoiminnalla?</p:text>
    <p:extLst>
      <p:ext uri="{C676402C-5697-4E1C-873F-D02D1690AC5C}">
        <p15:threadingInfo xmlns:p15="http://schemas.microsoft.com/office/powerpoint/2012/main" timeZoneBias="-180">
          <p15:parentCm authorId="1" idx="11"/>
        </p15:threadingInfo>
      </p:ext>
    </p:extLst>
  </p:cm>
  <p:cm authorId="1" dt="2019-06-13T11:09:03.386" idx="12">
    <p:pos x="5427" y="2214"/>
    <p:text>Keskustelunaihe: Mikä on sinun motiivisi osallistua vapaaehtoistoimintaan?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5ACDC-3F2D-4431-874A-0F1E2E28CBEF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366C8-356F-4EB9-93D0-EBFBC7BAE6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2965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B27708-B1BC-47EF-8453-9DD561EFE3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7D887A8-470B-4712-9DAF-03868D7731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EC2AEB-C78E-4096-BC61-2C8F01329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A0EC9A-11B7-43B5-9DD7-1520B31E9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CCE65D-2E69-45BA-9135-63971C57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3188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EF12EB-C00F-4BE2-BD30-61202543D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1A4096-EB5D-4130-8FDB-7EF484031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8621D7B-21DE-4AE1-A046-447B55E43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F0124D7-A2F4-4207-BC4A-69CDE85BB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9578CF-6132-4920-85F9-CD2A48EEA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5075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5CBF49-AEDB-4825-A47E-467081ED4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E61B89F-FF4A-4DCA-B358-CE4D114DC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7168C9C-14BA-415B-B6F0-DA35937B3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461C79-338B-4EEC-B6E9-CE9262626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C69DE5-A195-4876-8FF9-0CCAE262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373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B729A0-04EE-4066-8BF6-9DB9375E4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6BFE35-AF86-4FF2-B2AD-B31F0FFB0E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932BCE4-8BE2-41F1-9DCF-A95004057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389BD38-49D6-4C4E-88C3-82C540764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1567900-1B38-43C2-AE59-85EE0CB1E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7A1D984-EEA2-46A9-B9EC-DBDAFC1C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724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F9E50D-6618-481C-8469-CCD724B79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67EE4F5-B314-4830-ACAA-994992591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66B653D-1E4E-41BF-A129-03942F9DA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0F18596-F96C-49E8-B357-750A4BC5D2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315333-06A6-43F0-BD78-1E9B161CD9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EACE675-82E0-4496-8236-2345AE986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AE719CB-C54C-4D5D-933C-78DFB7743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BF82126-E638-4D57-BD9A-DF893077D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506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76AE20-A113-4864-B97E-07D767F08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6FFBE48-0856-4FFB-86B8-C4504F941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5575C36-E3F4-4AC1-BDF4-7696AF92B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E7D5A1B-FC34-4134-A9FB-77B375834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398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E5347C8-31AD-4726-9156-76FA34210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C9B4D6C-ECAF-417B-AD8D-03E7939A4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F5A3136-0477-49A3-AA30-429A45B81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916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DA7606-CF0C-4470-80C3-BB0A241B2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95D651A-7976-4584-8CC4-192A491A4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39B9F4D-6718-4522-971C-69C17ABB3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6CAD979-5DCE-4649-888E-6FFCA1EDF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C49A965-1A2B-4D63-8B24-FC3863226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D922732-1BF9-4FE4-8EBE-60958B392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1480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F9F10-697A-42B4-9BD2-DF18540EE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98E8BA5-DAC4-438E-9032-74A75ABD64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1B3C110-B1E0-41C7-8B1C-BA37CBC4C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EE5CA1E-4DC0-419F-9BF1-A71FD255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490EA07-E7B9-4C92-9378-458B298BC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870D4F2-693B-4157-BCCE-48964E598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56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FA9BC6-1D10-42BD-852F-30846451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1221917-7616-4E8D-A64D-371DB72B4D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FB50D5-D3D6-42C0-AD68-87BF6CC3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762F1E-BC12-4F0D-B27A-DD5452D07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3F0B357-E190-4CE5-870E-1A8DE2920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877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2F7DA5E-ED2C-43B1-86DE-5D83BE3916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65FE1E7-E6EF-4BC6-9F85-E7AAC9DEA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30DCB3C-7A31-435E-A18D-4D6BD3A8A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04D06F-609E-478F-9B29-0FCF46DD7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7EE38D4-0CF5-41EC-B928-0E2F6F6D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770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B3825A8-9A16-468D-BF7D-67D15BD7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9371EF1-328E-4A90-9285-39A661C6D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3A4BEB-8177-430E-AD12-3703A197E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206E6-1A6B-46EB-917F-6937351B2ED6}" type="datetimeFigureOut">
              <a:rPr lang="fi-FI" smtClean="0"/>
              <a:t>17.10.2019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C114B80-B3E2-43D6-8CE0-DA1D029D1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0496750-989F-48FC-8EFF-98D71FAAD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FBC8C-07C5-4671-A629-2F9DB4525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629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objekti&#10;&#10;Kuvaus luotu automaattisesti">
            <a:extLst>
              <a:ext uri="{FF2B5EF4-FFF2-40B4-BE49-F238E27FC236}">
                <a16:creationId xmlns:a16="http://schemas.microsoft.com/office/drawing/2014/main" id="{DE314601-FB34-4140-B003-3226CDA2D0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49" y="-342000"/>
            <a:ext cx="10816901" cy="7200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A54E319-C0FE-4154-97DA-4B31D4384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46400"/>
            <a:ext cx="9144000" cy="965200"/>
          </a:xfrm>
        </p:spPr>
        <p:txBody>
          <a:bodyPr>
            <a:normAutofit/>
          </a:bodyPr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Vapaaehtoistoiminta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BA9A48A-209D-406D-B9C3-7425D487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fi-FI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Heidi Karvinen 9/2019</a:t>
            </a:r>
          </a:p>
        </p:txBody>
      </p:sp>
    </p:spTree>
    <p:extLst>
      <p:ext uri="{BB962C8B-B14F-4D97-AF65-F5344CB8AC3E}">
        <p14:creationId xmlns:p14="http://schemas.microsoft.com/office/powerpoint/2010/main" val="54371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5291E9-9CB9-46BD-ADE1-D2BDFC8A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Vapaaehtoistoiminnan määrittelyä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AB43D3-5AD2-4373-99D2-C8CB3FB2E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Vapaaehtoistoiminta ja -työ käsitteitä käytetään synonyymeinä sekä eri termeinä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Vapaaehtoistyö terminä voi tuoda mielleyhtymiä työhön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Vapaaehtoistoiminta -termiä käytetään yleisesti käytännössä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Vapaaehtoistoimintaa ovat perinteisesti järjestäneet järjestöt, seurakunta ja julkinen sektori</a:t>
            </a:r>
          </a:p>
          <a:p>
            <a:endParaRPr lang="fi-FI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Perheretkitoiminnassa kyse on osallistavasta vapaaehtoistoiminnasta</a:t>
            </a:r>
          </a:p>
        </p:txBody>
      </p:sp>
      <p:pic>
        <p:nvPicPr>
          <p:cNvPr id="10" name="Kuva 9" descr="Kuva, joka sisältää kohteen objekti&#10;&#10;Kuvaus luotu automaattisesti">
            <a:extLst>
              <a:ext uri="{FF2B5EF4-FFF2-40B4-BE49-F238E27FC236}">
                <a16:creationId xmlns:a16="http://schemas.microsoft.com/office/drawing/2014/main" id="{9BE2EE5C-ACFA-4713-965B-BF6413F7E4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49" y="-342000"/>
            <a:ext cx="10816901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6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8FDC02-CACF-46D8-BD68-2113B842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Vapaaehtoistoiminnan periaatteita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B43DAE-A1C0-4CB6-B0E9-F9B647FE0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Tehdään jonkin tärkeän asian puolesta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Vapaaehtoisuuteen perustuvaa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Palkattomuus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Vastavuoroisuus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Kunnioitus ja tasa-arvo 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Vaitiolovelvollisuus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Sitoutuminen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Luottamus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9" name="Kuva 8" descr="Kuva, joka sisältää kohteen objekti&#10;&#10;Kuvaus luotu automaattisesti">
            <a:extLst>
              <a:ext uri="{FF2B5EF4-FFF2-40B4-BE49-F238E27FC236}">
                <a16:creationId xmlns:a16="http://schemas.microsoft.com/office/drawing/2014/main" id="{19877DB7-5580-4FF3-9FE1-B03DE1C6E1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49" y="-342000"/>
            <a:ext cx="10816901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49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868FCC-AF6E-4705-ADED-BDE0EECE0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Vapaaehtoisen rooli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A93C4D4-7E93-4B85-989D-4FE852BD7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26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Vapaaehtoisen roolin määrittely edesauttaa kaikkien tietoisuutta siitä, mitä vapaaehtoinen tekee </a:t>
            </a:r>
          </a:p>
          <a:p>
            <a:r>
              <a:rPr lang="fi-FI" sz="26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Vapaaehtoinen täydentää ammattilaisen toimintaa </a:t>
            </a:r>
          </a:p>
          <a:p>
            <a:r>
              <a:rPr lang="fi-FI" sz="26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Perustehtävä ihmisten parissa toimiessa on ihmisten välinen kohtaaminen ja vuorovaikutuksessa tapahtuva tukeminen</a:t>
            </a:r>
          </a:p>
          <a:p>
            <a:r>
              <a:rPr lang="fi-FI" sz="26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Vapaaehtoinen toimii rinnalla kulkijana </a:t>
            </a:r>
          </a:p>
          <a:p>
            <a:r>
              <a:rPr lang="fi-FI" sz="26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Vapaaehtoinen toimii oman persoonan ja elämänkokemuksensa pohjalta</a:t>
            </a:r>
          </a:p>
          <a:p>
            <a:endParaRPr lang="fi-FI" sz="2600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fi-FI" sz="26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Perheretkitoiminta: Perheen rinnalla kulkija, lapsen ja vanhemman välisen vuorovaikutuksen tukija</a:t>
            </a:r>
          </a:p>
          <a:p>
            <a:endParaRPr lang="fi-FI" dirty="0">
              <a:latin typeface="Yu Mincho" panose="02020400000000000000" pitchFamily="18" charset="-128"/>
              <a:ea typeface="Yu Mincho" panose="02020400000000000000" pitchFamily="18" charset="-128"/>
            </a:endParaRPr>
          </a:p>
          <a:p>
            <a:endParaRPr lang="fi-FI" dirty="0"/>
          </a:p>
          <a:p>
            <a:endParaRPr lang="fi-FI" dirty="0"/>
          </a:p>
        </p:txBody>
      </p:sp>
      <p:pic>
        <p:nvPicPr>
          <p:cNvPr id="9" name="Kuva 8" descr="Kuva, joka sisältää kohteen objekti&#10;&#10;Kuvaus luotu automaattisesti">
            <a:extLst>
              <a:ext uri="{FF2B5EF4-FFF2-40B4-BE49-F238E27FC236}">
                <a16:creationId xmlns:a16="http://schemas.microsoft.com/office/drawing/2014/main" id="{FCBEFAF9-2383-4150-8F00-57C6352813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49" y="-342000"/>
            <a:ext cx="10816901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85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ADE422-EC82-443D-903C-41B02F4C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Vapaaehtoisen tukeminen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5DF639-E453-4212-B0F8-A47B3C6BC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Vapaaehtoistoiminta ihmisten parissa on usein tunteita ja kysymyksiä herättävää sekä henkisesti kuormittavaa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Vapaaehtoisella on tärkeää olla työntekijä, joka on tukena 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Välitön tuki ja työnohjaus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Osana tukea toimii perehdyttäminen ja koulutus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Tuki on tärkeää jaksamisen, tehtävästä suoriutumisen ja kehittymisen kannalta</a:t>
            </a:r>
          </a:p>
          <a:p>
            <a:endParaRPr lang="fi-FI" dirty="0"/>
          </a:p>
        </p:txBody>
      </p:sp>
      <p:pic>
        <p:nvPicPr>
          <p:cNvPr id="5" name="Kuva 4" descr="Kuva, joka sisältää kohteen objekti&#10;&#10;Kuvaus luotu automaattisesti">
            <a:extLst>
              <a:ext uri="{FF2B5EF4-FFF2-40B4-BE49-F238E27FC236}">
                <a16:creationId xmlns:a16="http://schemas.microsoft.com/office/drawing/2014/main" id="{48B85035-240C-40D3-8309-3C84032646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49" y="-342000"/>
            <a:ext cx="10816901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28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51CF4E-B993-4A32-BE8F-2A6BA7A34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>
                <a:latin typeface="Times New Roman" panose="02020603050405020304" pitchFamily="18" charset="0"/>
                <a:cs typeface="Times New Roman" panose="02020603050405020304" pitchFamily="18" charset="0"/>
              </a:rPr>
              <a:t>Vapaaehtoistoiminnan hyödyt ja motiivit</a:t>
            </a:r>
            <a:endParaRPr lang="fi-FI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BCB050-F60A-464D-B7A3-D7799B197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Vapaaehtoisuus on kaksisuuntainen prosessi </a:t>
            </a:r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s</a:t>
            </a:r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hyödyttää tuettavaa ja vapaaehtoista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Toiminnalla voidaan edistää monin tavoin ihmisten hyvinvointia 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Vapaaehtoisen motiiveja voivat olla halu auttaa, itsen kehittäminen, oman osaamisen hyödyntäminen, sosiaalinen kanssakäyminen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7" name="Kuva 6" descr="Kuva, joka sisältää kohteen objekti&#10;&#10;Kuvaus luotu automaattisesti">
            <a:extLst>
              <a:ext uri="{FF2B5EF4-FFF2-40B4-BE49-F238E27FC236}">
                <a16:creationId xmlns:a16="http://schemas.microsoft.com/office/drawing/2014/main" id="{7E3AF48E-7920-4A7E-A0A7-C201CCDCFD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49" y="-342000"/>
            <a:ext cx="10816901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90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192</Words>
  <Application>Microsoft Office PowerPoint</Application>
  <PresentationFormat>Laajakuva</PresentationFormat>
  <Paragraphs>37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2" baseType="lpstr">
      <vt:lpstr>Yu Mincho</vt:lpstr>
      <vt:lpstr>Arial</vt:lpstr>
      <vt:lpstr>Calibri</vt:lpstr>
      <vt:lpstr>Calibri Light</vt:lpstr>
      <vt:lpstr>Times New Roman</vt:lpstr>
      <vt:lpstr>Office-teema</vt:lpstr>
      <vt:lpstr>Vapaaehtoistoiminta</vt:lpstr>
      <vt:lpstr>Vapaaehtoistoiminnan määrittelyä</vt:lpstr>
      <vt:lpstr>Vapaaehtoistoiminnan periaatteita</vt:lpstr>
      <vt:lpstr>Vapaaehtoisen rooli</vt:lpstr>
      <vt:lpstr>Vapaaehtoisen tukeminen</vt:lpstr>
      <vt:lpstr>Vapaaehtoistoiminnan hyödyt ja motiivit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Perheretkitoiminnan vapaaehtoisten ohjaajien koulutus</dc:title>
  <dc:creator>Heidi Karvinen</dc:creator>
  <cp:lastModifiedBy>Heidi Karvinen</cp:lastModifiedBy>
  <cp:revision>71</cp:revision>
  <dcterms:created xsi:type="dcterms:W3CDTF">2019-06-06T14:40:25Z</dcterms:created>
  <dcterms:modified xsi:type="dcterms:W3CDTF">2019-10-17T16:47:24Z</dcterms:modified>
</cp:coreProperties>
</file>