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81"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074"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14" name="Otsikko 13"/>
          <p:cNvSpPr>
            <a:spLocks noGrp="1"/>
          </p:cNvSpPr>
          <p:nvPr>
            <p:ph type="ctrTitle"/>
          </p:nvPr>
        </p:nvSpPr>
        <p:spPr>
          <a:xfrm>
            <a:off x="1432560" y="359898"/>
            <a:ext cx="7406640" cy="1472184"/>
          </a:xfrm>
        </p:spPr>
        <p:txBody>
          <a:bodyPr anchor="b"/>
          <a:lstStyle>
            <a:lvl1pPr algn="l">
              <a:defRPr/>
            </a:lvl1pPr>
            <a:extLst/>
          </a:lstStyle>
          <a:p>
            <a:r>
              <a:rPr kumimoji="0" lang="fi-FI" smtClean="0"/>
              <a:t>Muokkaa perustyyl. napsautt.</a:t>
            </a:r>
            <a:endParaRPr kumimoji="0" lang="en-US"/>
          </a:p>
        </p:txBody>
      </p:sp>
      <p:sp>
        <p:nvSpPr>
          <p:cNvPr id="22" name="Alaotsikko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i-FI" smtClean="0"/>
              <a:t>Muokkaa alaotsikon perustyyliä napsautt.</a:t>
            </a:r>
            <a:endParaRPr kumimoji="0" lang="en-US"/>
          </a:p>
        </p:txBody>
      </p:sp>
      <p:sp>
        <p:nvSpPr>
          <p:cNvPr id="7" name="Päivämäärän paikkamerkki 6"/>
          <p:cNvSpPr>
            <a:spLocks noGrp="1"/>
          </p:cNvSpPr>
          <p:nvPr>
            <p:ph type="dt" sz="half" idx="10"/>
          </p:nvPr>
        </p:nvSpPr>
        <p:spPr/>
        <p:txBody>
          <a:bodyPr/>
          <a:lstStyle>
            <a:extLst/>
          </a:lstStyle>
          <a:p>
            <a:fld id="{A4C72C3F-38E7-4001-8036-08B1C38EF8E5}" type="datetimeFigureOut">
              <a:rPr lang="en-US" smtClean="0"/>
              <a:pPr/>
              <a:t>1/27/2011</a:t>
            </a:fld>
            <a:endParaRPr lang="en-US"/>
          </a:p>
        </p:txBody>
      </p:sp>
      <p:sp>
        <p:nvSpPr>
          <p:cNvPr id="20" name="Alatunnisteen paikkamerkki 19"/>
          <p:cNvSpPr>
            <a:spLocks noGrp="1"/>
          </p:cNvSpPr>
          <p:nvPr>
            <p:ph type="ftr" sz="quarter" idx="11"/>
          </p:nvPr>
        </p:nvSpPr>
        <p:spPr/>
        <p:txBody>
          <a:bodyPr/>
          <a:lstStyle>
            <a:extLst/>
          </a:lstStyle>
          <a:p>
            <a:endParaRPr lang="en-US"/>
          </a:p>
        </p:txBody>
      </p:sp>
      <p:sp>
        <p:nvSpPr>
          <p:cNvPr id="10" name="Dian numeron paikkamerkki 9"/>
          <p:cNvSpPr>
            <a:spLocks noGrp="1"/>
          </p:cNvSpPr>
          <p:nvPr>
            <p:ph type="sldNum" sz="quarter" idx="12"/>
          </p:nvPr>
        </p:nvSpPr>
        <p:spPr/>
        <p:txBody>
          <a:bodyPr/>
          <a:lstStyle>
            <a:extLst/>
          </a:lstStyle>
          <a:p>
            <a:fld id="{64585F9C-439C-43DB-9289-A2865B3887F0}" type="slidenum">
              <a:rPr lang="en-US" smtClean="0"/>
              <a:pPr/>
              <a:t>‹#›</a:t>
            </a:fld>
            <a:endParaRPr lang="en-US"/>
          </a:p>
        </p:txBody>
      </p:sp>
      <p:sp>
        <p:nvSpPr>
          <p:cNvPr id="8" name="Ellipsi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Ellipsi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extLst/>
          </a:lstStyle>
          <a:p>
            <a:r>
              <a:rPr kumimoji="0" lang="fi-FI" smtClean="0"/>
              <a:t>Muokkaa perustyyl. napsautt.</a:t>
            </a:r>
            <a:endParaRPr kumimoji="0" lang="en-US"/>
          </a:p>
        </p:txBody>
      </p:sp>
      <p:sp>
        <p:nvSpPr>
          <p:cNvPr id="3" name="Sisällön paikkamerkki 2"/>
          <p:cNvSpPr>
            <a:spLocks noGrp="1"/>
          </p:cNvSpPr>
          <p:nvPr>
            <p:ph idx="1"/>
          </p:nvPr>
        </p:nvSpPr>
        <p:spPr/>
        <p:txBody>
          <a:bodyPr/>
          <a:lstStyle>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Päivämäärän paikkamerkki 3"/>
          <p:cNvSpPr>
            <a:spLocks noGrp="1"/>
          </p:cNvSpPr>
          <p:nvPr>
            <p:ph type="dt" sz="half" idx="10"/>
          </p:nvPr>
        </p:nvSpPr>
        <p:spPr/>
        <p:txBody>
          <a:bodyPr/>
          <a:lstStyle>
            <a:extLst/>
          </a:lstStyle>
          <a:p>
            <a:fld id="{A4C72C3F-38E7-4001-8036-08B1C38EF8E5}" type="datetimeFigureOut">
              <a:rPr lang="en-US" smtClean="0"/>
              <a:pPr/>
              <a:t>1/27/2011</a:t>
            </a:fld>
            <a:endParaRPr lang="en-US"/>
          </a:p>
        </p:txBody>
      </p:sp>
      <p:sp>
        <p:nvSpPr>
          <p:cNvPr id="5" name="Alatunnisteen paikkamerkki 4"/>
          <p:cNvSpPr>
            <a:spLocks noGrp="1"/>
          </p:cNvSpPr>
          <p:nvPr>
            <p:ph type="ftr" sz="quarter" idx="11"/>
          </p:nvPr>
        </p:nvSpPr>
        <p:spPr/>
        <p:txBody>
          <a:bodyPr/>
          <a:lstStyle>
            <a:extLst/>
          </a:lstStyle>
          <a:p>
            <a:endParaRPr lang="en-US"/>
          </a:p>
        </p:txBody>
      </p:sp>
      <p:sp>
        <p:nvSpPr>
          <p:cNvPr id="6" name="Dian numeron paikkamerkki 5"/>
          <p:cNvSpPr>
            <a:spLocks noGrp="1"/>
          </p:cNvSpPr>
          <p:nvPr>
            <p:ph type="sldNum" sz="quarter" idx="12"/>
          </p:nvPr>
        </p:nvSpPr>
        <p:spPr/>
        <p:txBody>
          <a:bodyPr/>
          <a:lstStyle>
            <a:extLst/>
          </a:lstStyle>
          <a:p>
            <a:fld id="{64585F9C-439C-43DB-9289-A2865B3887F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Osan ylätunniste">
    <p:spTree>
      <p:nvGrpSpPr>
        <p:cNvPr id="1" name=""/>
        <p:cNvGrpSpPr/>
        <p:nvPr/>
      </p:nvGrpSpPr>
      <p:grpSpPr>
        <a:xfrm>
          <a:off x="0" y="0"/>
          <a:ext cx="0" cy="0"/>
          <a:chOff x="0" y="0"/>
          <a:chExt cx="0" cy="0"/>
        </a:xfrm>
      </p:grpSpPr>
      <p:sp>
        <p:nvSpPr>
          <p:cNvPr id="7" name="Suorakulmio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Otsikko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fi-FI" smtClean="0"/>
              <a:t>Muokkaa perustyyl. napsautt.</a:t>
            </a:r>
            <a:endParaRPr kumimoji="0" lang="en-US"/>
          </a:p>
        </p:txBody>
      </p:sp>
      <p:sp>
        <p:nvSpPr>
          <p:cNvPr id="3" name="Tekstin paikkamerkki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i-FI" smtClean="0"/>
              <a:t>Muokkaa tekstin perustyylejä napsauttamalla</a:t>
            </a:r>
          </a:p>
        </p:txBody>
      </p:sp>
      <p:sp>
        <p:nvSpPr>
          <p:cNvPr id="4" name="Päivämäärän paikkamerkki 3"/>
          <p:cNvSpPr>
            <a:spLocks noGrp="1"/>
          </p:cNvSpPr>
          <p:nvPr>
            <p:ph type="dt" sz="half" idx="10"/>
          </p:nvPr>
        </p:nvSpPr>
        <p:spPr/>
        <p:txBody>
          <a:bodyPr/>
          <a:lstStyle>
            <a:extLst/>
          </a:lstStyle>
          <a:p>
            <a:fld id="{A4C72C3F-38E7-4001-8036-08B1C38EF8E5}" type="datetimeFigureOut">
              <a:rPr lang="en-US" smtClean="0"/>
              <a:pPr/>
              <a:t>1/27/2011</a:t>
            </a:fld>
            <a:endParaRPr lang="en-US"/>
          </a:p>
        </p:txBody>
      </p:sp>
      <p:sp>
        <p:nvSpPr>
          <p:cNvPr id="5" name="Alatunnisteen paikkamerkki 4"/>
          <p:cNvSpPr>
            <a:spLocks noGrp="1"/>
          </p:cNvSpPr>
          <p:nvPr>
            <p:ph type="ftr" sz="quarter" idx="11"/>
          </p:nvPr>
        </p:nvSpPr>
        <p:spPr/>
        <p:txBody>
          <a:bodyPr/>
          <a:lstStyle>
            <a:extLst/>
          </a:lstStyle>
          <a:p>
            <a:endParaRPr lang="en-US"/>
          </a:p>
        </p:txBody>
      </p:sp>
      <p:sp>
        <p:nvSpPr>
          <p:cNvPr id="6" name="Dian numeron paikkamerkki 5"/>
          <p:cNvSpPr>
            <a:spLocks noGrp="1"/>
          </p:cNvSpPr>
          <p:nvPr>
            <p:ph type="sldNum" sz="quarter" idx="12"/>
          </p:nvPr>
        </p:nvSpPr>
        <p:spPr/>
        <p:txBody>
          <a:bodyPr/>
          <a:lstStyle>
            <a:extLst/>
          </a:lstStyle>
          <a:p>
            <a:fld id="{64585F9C-439C-43DB-9289-A2865B3887F0}" type="slidenum">
              <a:rPr lang="en-US" smtClean="0"/>
              <a:pPr/>
              <a:t>‹#›</a:t>
            </a:fld>
            <a:endParaRPr lang="en-US"/>
          </a:p>
        </p:txBody>
      </p:sp>
      <p:sp>
        <p:nvSpPr>
          <p:cNvPr id="10" name="Suorakulmio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Ellipsi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Ellipsi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a:xfrm>
            <a:off x="1435608" y="274320"/>
            <a:ext cx="7498080" cy="1143000"/>
          </a:xfrm>
        </p:spPr>
        <p:txBody>
          <a:bodyPr/>
          <a:lstStyle>
            <a:extLst/>
          </a:lstStyle>
          <a:p>
            <a:r>
              <a:rPr kumimoji="0" lang="fi-FI" smtClean="0"/>
              <a:t>Muokkaa perustyyl. napsautt.</a:t>
            </a:r>
            <a:endParaRPr kumimoji="0" lang="en-US"/>
          </a:p>
        </p:txBody>
      </p:sp>
      <p:sp>
        <p:nvSpPr>
          <p:cNvPr id="3" name="Sisällön paikkamerkki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Sisällön paikkamerkki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5" name="Päivämäärän paikkamerkki 4"/>
          <p:cNvSpPr>
            <a:spLocks noGrp="1"/>
          </p:cNvSpPr>
          <p:nvPr>
            <p:ph type="dt" sz="half" idx="10"/>
          </p:nvPr>
        </p:nvSpPr>
        <p:spPr/>
        <p:txBody>
          <a:bodyPr/>
          <a:lstStyle>
            <a:extLst/>
          </a:lstStyle>
          <a:p>
            <a:fld id="{A4C72C3F-38E7-4001-8036-08B1C38EF8E5}" type="datetimeFigureOut">
              <a:rPr lang="en-US" smtClean="0"/>
              <a:pPr/>
              <a:t>1/27/2011</a:t>
            </a:fld>
            <a:endParaRPr lang="en-US"/>
          </a:p>
        </p:txBody>
      </p:sp>
      <p:sp>
        <p:nvSpPr>
          <p:cNvPr id="6" name="Alatunnisteen paikkamerkki 5"/>
          <p:cNvSpPr>
            <a:spLocks noGrp="1"/>
          </p:cNvSpPr>
          <p:nvPr>
            <p:ph type="ftr" sz="quarter" idx="11"/>
          </p:nvPr>
        </p:nvSpPr>
        <p:spPr/>
        <p:txBody>
          <a:bodyPr/>
          <a:lstStyle>
            <a:extLst/>
          </a:lstStyle>
          <a:p>
            <a:endParaRPr lang="en-US"/>
          </a:p>
        </p:txBody>
      </p:sp>
      <p:sp>
        <p:nvSpPr>
          <p:cNvPr id="7" name="Dian numeron paikkamerkki 6"/>
          <p:cNvSpPr>
            <a:spLocks noGrp="1"/>
          </p:cNvSpPr>
          <p:nvPr>
            <p:ph type="sldNum" sz="quarter" idx="12"/>
          </p:nvPr>
        </p:nvSpPr>
        <p:spPr/>
        <p:txBody>
          <a:bodyPr/>
          <a:lstStyle>
            <a:extLst/>
          </a:lstStyle>
          <a:p>
            <a:fld id="{64585F9C-439C-43DB-9289-A2865B3887F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fi-FI" smtClean="0"/>
              <a:t>Muokkaa perustyyl. napsautt.</a:t>
            </a:r>
            <a:endParaRPr kumimoji="0" lang="en-US"/>
          </a:p>
        </p:txBody>
      </p:sp>
      <p:sp>
        <p:nvSpPr>
          <p:cNvPr id="3" name="Tekstin paikkamerkki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i-FI" smtClean="0"/>
              <a:t>Muokkaa tekstin perustyylejä napsauttamalla</a:t>
            </a:r>
          </a:p>
        </p:txBody>
      </p:sp>
      <p:sp>
        <p:nvSpPr>
          <p:cNvPr id="4" name="Tekstin paikkamerkki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i-FI" smtClean="0"/>
              <a:t>Muokkaa tekstin perustyylejä napsauttamalla</a:t>
            </a:r>
          </a:p>
        </p:txBody>
      </p:sp>
      <p:sp>
        <p:nvSpPr>
          <p:cNvPr id="5" name="Sisällön paikkamerkki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6" name="Sisällön paikkamerkki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7" name="Päivämäärän paikkamerkki 6"/>
          <p:cNvSpPr>
            <a:spLocks noGrp="1"/>
          </p:cNvSpPr>
          <p:nvPr>
            <p:ph type="dt" sz="half" idx="10"/>
          </p:nvPr>
        </p:nvSpPr>
        <p:spPr/>
        <p:txBody>
          <a:bodyPr/>
          <a:lstStyle>
            <a:extLst/>
          </a:lstStyle>
          <a:p>
            <a:fld id="{A4C72C3F-38E7-4001-8036-08B1C38EF8E5}" type="datetimeFigureOut">
              <a:rPr lang="en-US" smtClean="0"/>
              <a:pPr/>
              <a:t>1/27/2011</a:t>
            </a:fld>
            <a:endParaRPr lang="en-US"/>
          </a:p>
        </p:txBody>
      </p:sp>
      <p:sp>
        <p:nvSpPr>
          <p:cNvPr id="8" name="Alatunnisteen paikkamerkki 7"/>
          <p:cNvSpPr>
            <a:spLocks noGrp="1"/>
          </p:cNvSpPr>
          <p:nvPr>
            <p:ph type="ftr" sz="quarter" idx="11"/>
          </p:nvPr>
        </p:nvSpPr>
        <p:spPr/>
        <p:txBody>
          <a:bodyPr/>
          <a:lstStyle>
            <a:extLst/>
          </a:lstStyle>
          <a:p>
            <a:endParaRPr lang="en-US"/>
          </a:p>
        </p:txBody>
      </p:sp>
      <p:sp>
        <p:nvSpPr>
          <p:cNvPr id="9" name="Dian numeron paikkamerkki 8"/>
          <p:cNvSpPr>
            <a:spLocks noGrp="1"/>
          </p:cNvSpPr>
          <p:nvPr>
            <p:ph type="sldNum" sz="quarter" idx="12"/>
          </p:nvPr>
        </p:nvSpPr>
        <p:spPr/>
        <p:txBody>
          <a:bodyPr/>
          <a:lstStyle>
            <a:extLst/>
          </a:lstStyle>
          <a:p>
            <a:fld id="{64585F9C-439C-43DB-9289-A2865B3887F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a:xfrm>
            <a:off x="1435608" y="274320"/>
            <a:ext cx="7498080" cy="1143000"/>
          </a:xfrm>
        </p:spPr>
        <p:txBody>
          <a:bodyPr anchor="ctr"/>
          <a:lstStyle>
            <a:extLst/>
          </a:lstStyle>
          <a:p>
            <a:r>
              <a:rPr kumimoji="0" lang="fi-FI" smtClean="0"/>
              <a:t>Muokkaa perustyyl. napsautt.</a:t>
            </a:r>
            <a:endParaRPr kumimoji="0" lang="en-US"/>
          </a:p>
        </p:txBody>
      </p:sp>
      <p:sp>
        <p:nvSpPr>
          <p:cNvPr id="3" name="Päivämäärän paikkamerkki 2"/>
          <p:cNvSpPr>
            <a:spLocks noGrp="1"/>
          </p:cNvSpPr>
          <p:nvPr>
            <p:ph type="dt" sz="half" idx="10"/>
          </p:nvPr>
        </p:nvSpPr>
        <p:spPr/>
        <p:txBody>
          <a:bodyPr/>
          <a:lstStyle>
            <a:extLst/>
          </a:lstStyle>
          <a:p>
            <a:fld id="{A4C72C3F-38E7-4001-8036-08B1C38EF8E5}" type="datetimeFigureOut">
              <a:rPr lang="en-US" smtClean="0"/>
              <a:pPr/>
              <a:t>1/27/2011</a:t>
            </a:fld>
            <a:endParaRPr lang="en-US"/>
          </a:p>
        </p:txBody>
      </p:sp>
      <p:sp>
        <p:nvSpPr>
          <p:cNvPr id="4" name="Alatunnisteen paikkamerkki 3"/>
          <p:cNvSpPr>
            <a:spLocks noGrp="1"/>
          </p:cNvSpPr>
          <p:nvPr>
            <p:ph type="ftr" sz="quarter" idx="11"/>
          </p:nvPr>
        </p:nvSpPr>
        <p:spPr/>
        <p:txBody>
          <a:bodyPr/>
          <a:lstStyle>
            <a:extLst/>
          </a:lstStyle>
          <a:p>
            <a:endParaRPr lang="en-US"/>
          </a:p>
        </p:txBody>
      </p:sp>
      <p:sp>
        <p:nvSpPr>
          <p:cNvPr id="5" name="Dian numeron paikkamerkki 4"/>
          <p:cNvSpPr>
            <a:spLocks noGrp="1"/>
          </p:cNvSpPr>
          <p:nvPr>
            <p:ph type="sldNum" sz="quarter" idx="12"/>
          </p:nvPr>
        </p:nvSpPr>
        <p:spPr/>
        <p:txBody>
          <a:bodyPr/>
          <a:lstStyle>
            <a:extLst/>
          </a:lstStyle>
          <a:p>
            <a:fld id="{64585F9C-439C-43DB-9289-A2865B3887F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5" name="Suorakulmio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Päivämäärän paikkamerkki 1"/>
          <p:cNvSpPr>
            <a:spLocks noGrp="1"/>
          </p:cNvSpPr>
          <p:nvPr>
            <p:ph type="dt" sz="half" idx="10"/>
          </p:nvPr>
        </p:nvSpPr>
        <p:spPr/>
        <p:txBody>
          <a:bodyPr/>
          <a:lstStyle>
            <a:extLst/>
          </a:lstStyle>
          <a:p>
            <a:fld id="{A4C72C3F-38E7-4001-8036-08B1C38EF8E5}" type="datetimeFigureOut">
              <a:rPr lang="en-US" smtClean="0"/>
              <a:pPr/>
              <a:t>1/27/2011</a:t>
            </a:fld>
            <a:endParaRPr lang="en-US"/>
          </a:p>
        </p:txBody>
      </p:sp>
      <p:sp>
        <p:nvSpPr>
          <p:cNvPr id="3" name="Alatunnisteen paikkamerkki 2"/>
          <p:cNvSpPr>
            <a:spLocks noGrp="1"/>
          </p:cNvSpPr>
          <p:nvPr>
            <p:ph type="ftr" sz="quarter" idx="11"/>
          </p:nvPr>
        </p:nvSpPr>
        <p:spPr/>
        <p:txBody>
          <a:bodyPr/>
          <a:lstStyle>
            <a:extLst/>
          </a:lstStyle>
          <a:p>
            <a:endParaRPr lang="en-US"/>
          </a:p>
        </p:txBody>
      </p:sp>
      <p:sp>
        <p:nvSpPr>
          <p:cNvPr id="4" name="Dian numeron paikkamerkki 3"/>
          <p:cNvSpPr>
            <a:spLocks noGrp="1"/>
          </p:cNvSpPr>
          <p:nvPr>
            <p:ph type="sldNum" sz="quarter" idx="12"/>
          </p:nvPr>
        </p:nvSpPr>
        <p:spPr/>
        <p:txBody>
          <a:bodyPr/>
          <a:lstStyle>
            <a:extLst/>
          </a:lstStyle>
          <a:p>
            <a:fld id="{64585F9C-439C-43DB-9289-A2865B3887F0}" type="slidenum">
              <a:rPr lang="en-US" smtClean="0"/>
              <a:pPr/>
              <a:t>‹#›</a:t>
            </a:fld>
            <a:endParaRPr lang="en-US"/>
          </a:p>
        </p:txBody>
      </p:sp>
      <p:sp>
        <p:nvSpPr>
          <p:cNvPr id="6" name="Suorakulmio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fi-FI" smtClean="0"/>
              <a:t>Muokkaa perustyyl. napsautt.</a:t>
            </a:r>
            <a:endParaRPr kumimoji="0" lang="en-US"/>
          </a:p>
        </p:txBody>
      </p:sp>
      <p:sp>
        <p:nvSpPr>
          <p:cNvPr id="3" name="Tekstin paikkamerkki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fi-FI" smtClean="0"/>
              <a:t>Muokkaa tekstin perustyylejä napsauttamalla</a:t>
            </a:r>
          </a:p>
        </p:txBody>
      </p:sp>
      <p:sp>
        <p:nvSpPr>
          <p:cNvPr id="4" name="Sisällön paikkamerkki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5" name="Päivämäärän paikkamerkki 4"/>
          <p:cNvSpPr>
            <a:spLocks noGrp="1"/>
          </p:cNvSpPr>
          <p:nvPr>
            <p:ph type="dt" sz="half" idx="10"/>
          </p:nvPr>
        </p:nvSpPr>
        <p:spPr/>
        <p:txBody>
          <a:bodyPr/>
          <a:lstStyle>
            <a:extLst/>
          </a:lstStyle>
          <a:p>
            <a:fld id="{A4C72C3F-38E7-4001-8036-08B1C38EF8E5}" type="datetimeFigureOut">
              <a:rPr lang="en-US" smtClean="0"/>
              <a:pPr/>
              <a:t>1/27/2011</a:t>
            </a:fld>
            <a:endParaRPr lang="en-US"/>
          </a:p>
        </p:txBody>
      </p:sp>
      <p:sp>
        <p:nvSpPr>
          <p:cNvPr id="6" name="Alatunnisteen paikkamerkki 5"/>
          <p:cNvSpPr>
            <a:spLocks noGrp="1"/>
          </p:cNvSpPr>
          <p:nvPr>
            <p:ph type="ftr" sz="quarter" idx="11"/>
          </p:nvPr>
        </p:nvSpPr>
        <p:spPr/>
        <p:txBody>
          <a:bodyPr/>
          <a:lstStyle>
            <a:extLst/>
          </a:lstStyle>
          <a:p>
            <a:endParaRPr lang="en-US"/>
          </a:p>
        </p:txBody>
      </p:sp>
      <p:sp>
        <p:nvSpPr>
          <p:cNvPr id="7" name="Dian numeron paikkamerkki 6"/>
          <p:cNvSpPr>
            <a:spLocks noGrp="1"/>
          </p:cNvSpPr>
          <p:nvPr>
            <p:ph type="sldNum" sz="quarter" idx="12"/>
          </p:nvPr>
        </p:nvSpPr>
        <p:spPr/>
        <p:txBody>
          <a:bodyPr/>
          <a:lstStyle>
            <a:extLst/>
          </a:lstStyle>
          <a:p>
            <a:fld id="{64585F9C-439C-43DB-9289-A2865B3887F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fi-FI" smtClean="0"/>
              <a:t>Muokkaa perustyyl. napsautt.</a:t>
            </a:r>
            <a:endParaRPr kumimoji="0" lang="en-US"/>
          </a:p>
        </p:txBody>
      </p:sp>
      <p:sp>
        <p:nvSpPr>
          <p:cNvPr id="5" name="Päivämäärän paikkamerkki 4"/>
          <p:cNvSpPr>
            <a:spLocks noGrp="1"/>
          </p:cNvSpPr>
          <p:nvPr>
            <p:ph type="dt" sz="half" idx="10"/>
          </p:nvPr>
        </p:nvSpPr>
        <p:spPr/>
        <p:txBody>
          <a:bodyPr/>
          <a:lstStyle>
            <a:extLst/>
          </a:lstStyle>
          <a:p>
            <a:fld id="{A4C72C3F-38E7-4001-8036-08B1C38EF8E5}" type="datetimeFigureOut">
              <a:rPr lang="en-US" smtClean="0"/>
              <a:pPr/>
              <a:t>1/27/2011</a:t>
            </a:fld>
            <a:endParaRPr lang="en-US"/>
          </a:p>
        </p:txBody>
      </p:sp>
      <p:sp>
        <p:nvSpPr>
          <p:cNvPr id="6" name="Alatunnisteen paikkamerkki 5"/>
          <p:cNvSpPr>
            <a:spLocks noGrp="1"/>
          </p:cNvSpPr>
          <p:nvPr>
            <p:ph type="ftr" sz="quarter" idx="11"/>
          </p:nvPr>
        </p:nvSpPr>
        <p:spPr/>
        <p:txBody>
          <a:bodyPr/>
          <a:lstStyle>
            <a:extLst/>
          </a:lstStyle>
          <a:p>
            <a:endParaRPr lang="en-US"/>
          </a:p>
        </p:txBody>
      </p:sp>
      <p:sp>
        <p:nvSpPr>
          <p:cNvPr id="7" name="Dian numeron paikkamerkki 6"/>
          <p:cNvSpPr>
            <a:spLocks noGrp="1"/>
          </p:cNvSpPr>
          <p:nvPr>
            <p:ph type="sldNum" sz="quarter" idx="12"/>
          </p:nvPr>
        </p:nvSpPr>
        <p:spPr/>
        <p:txBody>
          <a:bodyPr/>
          <a:lstStyle>
            <a:extLst/>
          </a:lstStyle>
          <a:p>
            <a:fld id="{64585F9C-439C-43DB-9289-A2865B3887F0}" type="slidenum">
              <a:rPr lang="en-US" smtClean="0"/>
              <a:pPr/>
              <a:t>‹#›</a:t>
            </a:fld>
            <a:endParaRPr lang="en-US"/>
          </a:p>
        </p:txBody>
      </p:sp>
      <p:sp>
        <p:nvSpPr>
          <p:cNvPr id="8" name="Suorakulmio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Kuvan paikkamerkki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fi-FI" smtClean="0"/>
              <a:t>Lisää kuva napsauttamalla kuvaketta</a:t>
            </a:r>
            <a:endParaRPr kumimoji="0" lang="en-US" dirty="0"/>
          </a:p>
        </p:txBody>
      </p:sp>
      <p:sp>
        <p:nvSpPr>
          <p:cNvPr id="9" name="Vuokaavio: Prosessi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Vuokaavio: Prosessi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kstin paikkamerkki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fi-FI" smtClean="0"/>
              <a:t>Muokkaa tekstin perustyylejä napsauttamalla</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extLst/>
          </a:lstStyle>
          <a:p>
            <a:r>
              <a:rPr kumimoji="0" lang="fi-FI" smtClean="0"/>
              <a:t>Muokkaa perustyyl. napsautt.</a:t>
            </a:r>
            <a:endParaRPr kumimoji="0" lang="en-US"/>
          </a:p>
        </p:txBody>
      </p:sp>
      <p:sp>
        <p:nvSpPr>
          <p:cNvPr id="3" name="Pystysuoran tekstin paikkamerkki 2"/>
          <p:cNvSpPr>
            <a:spLocks noGrp="1"/>
          </p:cNvSpPr>
          <p:nvPr>
            <p:ph type="body" orient="vert" idx="1"/>
          </p:nvPr>
        </p:nvSpPr>
        <p:spPr/>
        <p:txBody>
          <a:bodyPr vert="eaVert"/>
          <a:lstStyle>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Päivämäärän paikkamerkki 3"/>
          <p:cNvSpPr>
            <a:spLocks noGrp="1"/>
          </p:cNvSpPr>
          <p:nvPr>
            <p:ph type="dt" sz="half" idx="10"/>
          </p:nvPr>
        </p:nvSpPr>
        <p:spPr/>
        <p:txBody>
          <a:bodyPr/>
          <a:lstStyle>
            <a:extLst/>
          </a:lstStyle>
          <a:p>
            <a:fld id="{A4C72C3F-38E7-4001-8036-08B1C38EF8E5}" type="datetimeFigureOut">
              <a:rPr lang="en-US" smtClean="0"/>
              <a:pPr/>
              <a:t>1/27/2011</a:t>
            </a:fld>
            <a:endParaRPr lang="en-US"/>
          </a:p>
        </p:txBody>
      </p:sp>
      <p:sp>
        <p:nvSpPr>
          <p:cNvPr id="5" name="Alatunnisteen paikkamerkki 4"/>
          <p:cNvSpPr>
            <a:spLocks noGrp="1"/>
          </p:cNvSpPr>
          <p:nvPr>
            <p:ph type="ftr" sz="quarter" idx="11"/>
          </p:nvPr>
        </p:nvSpPr>
        <p:spPr/>
        <p:txBody>
          <a:bodyPr/>
          <a:lstStyle>
            <a:extLst/>
          </a:lstStyle>
          <a:p>
            <a:endParaRPr lang="en-US"/>
          </a:p>
        </p:txBody>
      </p:sp>
      <p:sp>
        <p:nvSpPr>
          <p:cNvPr id="6" name="Dian numeron paikkamerkki 5"/>
          <p:cNvSpPr>
            <a:spLocks noGrp="1"/>
          </p:cNvSpPr>
          <p:nvPr>
            <p:ph type="sldNum" sz="quarter" idx="12"/>
          </p:nvPr>
        </p:nvSpPr>
        <p:spPr/>
        <p:txBody>
          <a:bodyPr/>
          <a:lstStyle>
            <a:extLst/>
          </a:lstStyle>
          <a:p>
            <a:fld id="{64585F9C-439C-43DB-9289-A2865B3887F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6858000" y="274639"/>
            <a:ext cx="1828800" cy="5851525"/>
          </a:xfrm>
        </p:spPr>
        <p:txBody>
          <a:bodyPr vert="eaVert"/>
          <a:lstStyle>
            <a:extLst/>
          </a:lstStyle>
          <a:p>
            <a:r>
              <a:rPr kumimoji="0" lang="fi-FI" smtClean="0"/>
              <a:t>Muokkaa perustyyl. napsautt.</a:t>
            </a:r>
            <a:endParaRPr kumimoji="0" lang="en-US"/>
          </a:p>
        </p:txBody>
      </p:sp>
      <p:sp>
        <p:nvSpPr>
          <p:cNvPr id="3" name="Pystysuoran tekstin paikkamerkki 2"/>
          <p:cNvSpPr>
            <a:spLocks noGrp="1"/>
          </p:cNvSpPr>
          <p:nvPr>
            <p:ph type="body" orient="vert" idx="1"/>
          </p:nvPr>
        </p:nvSpPr>
        <p:spPr>
          <a:xfrm>
            <a:off x="1143000" y="274640"/>
            <a:ext cx="5562600" cy="5851525"/>
          </a:xfrm>
        </p:spPr>
        <p:txBody>
          <a:bodyPr vert="eaVert"/>
          <a:lstStyle>
            <a:extLs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Päivämäärän paikkamerkki 3"/>
          <p:cNvSpPr>
            <a:spLocks noGrp="1"/>
          </p:cNvSpPr>
          <p:nvPr>
            <p:ph type="dt" sz="half" idx="10"/>
          </p:nvPr>
        </p:nvSpPr>
        <p:spPr/>
        <p:txBody>
          <a:bodyPr/>
          <a:lstStyle>
            <a:extLst/>
          </a:lstStyle>
          <a:p>
            <a:fld id="{A4C72C3F-38E7-4001-8036-08B1C38EF8E5}" type="datetimeFigureOut">
              <a:rPr lang="en-US" smtClean="0"/>
              <a:pPr/>
              <a:t>1/27/2011</a:t>
            </a:fld>
            <a:endParaRPr lang="en-US"/>
          </a:p>
        </p:txBody>
      </p:sp>
      <p:sp>
        <p:nvSpPr>
          <p:cNvPr id="5" name="Alatunnisteen paikkamerkki 4"/>
          <p:cNvSpPr>
            <a:spLocks noGrp="1"/>
          </p:cNvSpPr>
          <p:nvPr>
            <p:ph type="ftr" sz="quarter" idx="11"/>
          </p:nvPr>
        </p:nvSpPr>
        <p:spPr/>
        <p:txBody>
          <a:bodyPr/>
          <a:lstStyle>
            <a:extLst/>
          </a:lstStyle>
          <a:p>
            <a:endParaRPr lang="en-US"/>
          </a:p>
        </p:txBody>
      </p:sp>
      <p:sp>
        <p:nvSpPr>
          <p:cNvPr id="6" name="Dian numeron paikkamerkki 5"/>
          <p:cNvSpPr>
            <a:spLocks noGrp="1"/>
          </p:cNvSpPr>
          <p:nvPr>
            <p:ph type="sldNum" sz="quarter" idx="12"/>
          </p:nvPr>
        </p:nvSpPr>
        <p:spPr/>
        <p:txBody>
          <a:bodyPr/>
          <a:lstStyle>
            <a:extLst/>
          </a:lstStyle>
          <a:p>
            <a:fld id="{64585F9C-439C-43DB-9289-A2865B3887F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ektori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Ellipsi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ngas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Suorakulmio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Otsikon paikkamerkki 4"/>
          <p:cNvSpPr>
            <a:spLocks noGrp="1"/>
          </p:cNvSpPr>
          <p:nvPr>
            <p:ph type="title"/>
          </p:nvPr>
        </p:nvSpPr>
        <p:spPr>
          <a:xfrm>
            <a:off x="1435608" y="274638"/>
            <a:ext cx="7498080" cy="1143000"/>
          </a:xfrm>
          <a:prstGeom prst="rect">
            <a:avLst/>
          </a:prstGeom>
        </p:spPr>
        <p:txBody>
          <a:bodyPr anchor="ctr">
            <a:normAutofit/>
          </a:bodyPr>
          <a:lstStyle>
            <a:extLst/>
          </a:lstStyle>
          <a:p>
            <a:r>
              <a:rPr kumimoji="0" lang="fi-FI" smtClean="0"/>
              <a:t>Muokkaa perustyyl. napsautt.</a:t>
            </a:r>
            <a:endParaRPr kumimoji="0" lang="en-US"/>
          </a:p>
        </p:txBody>
      </p:sp>
      <p:sp>
        <p:nvSpPr>
          <p:cNvPr id="9" name="Tekstin paikkamerkki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fi-FI" smtClean="0"/>
              <a:t>Muokkaa tekstin perustyylejä napsauttamalla</a:t>
            </a:r>
          </a:p>
          <a:p>
            <a:pPr lvl="1" eaLnBrk="1" latinLnBrk="0" hangingPunct="1"/>
            <a:r>
              <a:rPr kumimoji="0" lang="fi-FI" smtClean="0"/>
              <a:t>toinen taso</a:t>
            </a:r>
          </a:p>
          <a:p>
            <a:pPr lvl="2" eaLnBrk="1" latinLnBrk="0" hangingPunct="1"/>
            <a:r>
              <a:rPr kumimoji="0" lang="fi-FI" smtClean="0"/>
              <a:t>kolmas taso</a:t>
            </a:r>
          </a:p>
          <a:p>
            <a:pPr lvl="3" eaLnBrk="1" latinLnBrk="0" hangingPunct="1"/>
            <a:r>
              <a:rPr kumimoji="0" lang="fi-FI" smtClean="0"/>
              <a:t>neljäs taso</a:t>
            </a:r>
          </a:p>
          <a:p>
            <a:pPr lvl="4" eaLnBrk="1" latinLnBrk="0" hangingPunct="1"/>
            <a:r>
              <a:rPr kumimoji="0" lang="fi-FI" smtClean="0"/>
              <a:t>viides taso</a:t>
            </a:r>
            <a:endParaRPr kumimoji="0" lang="en-US"/>
          </a:p>
        </p:txBody>
      </p:sp>
      <p:sp>
        <p:nvSpPr>
          <p:cNvPr id="24" name="Päivämäärän paikkamerkki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A4C72C3F-38E7-4001-8036-08B1C38EF8E5}" type="datetimeFigureOut">
              <a:rPr lang="en-US" smtClean="0"/>
              <a:pPr/>
              <a:t>1/27/2011</a:t>
            </a:fld>
            <a:endParaRPr lang="en-US"/>
          </a:p>
        </p:txBody>
      </p:sp>
      <p:sp>
        <p:nvSpPr>
          <p:cNvPr id="10" name="Alatunnisteen paikkamerkki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Dian numeron paikkamerkki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4585F9C-439C-43DB-9289-A2865B3887F0}" type="slidenum">
              <a:rPr lang="en-US" smtClean="0"/>
              <a:pPr/>
              <a:t>‹#›</a:t>
            </a:fld>
            <a:endParaRPr lang="en-US"/>
          </a:p>
        </p:txBody>
      </p:sp>
      <p:sp>
        <p:nvSpPr>
          <p:cNvPr id="15" name="Suorakulmio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1432560" y="620688"/>
            <a:ext cx="7406640" cy="1584176"/>
          </a:xfrm>
        </p:spPr>
        <p:txBody>
          <a:bodyPr>
            <a:normAutofit fontScale="90000"/>
          </a:bodyPr>
          <a:lstStyle/>
          <a:p>
            <a:r>
              <a:rPr lang="fi-FI" dirty="0" smtClean="0">
                <a:latin typeface="Agency FB" pitchFamily="34" charset="0"/>
              </a:rPr>
              <a:t>TURVALLINEN LÄÄKEHOITO EPÄSÄÄNNÖLLISESSÄ JA KORKEAN RISKIN SYNNYTYKSESSÄ</a:t>
            </a:r>
            <a:endParaRPr lang="en-US" dirty="0">
              <a:latin typeface="Agency FB" pitchFamily="34" charset="0"/>
            </a:endParaRPr>
          </a:p>
        </p:txBody>
      </p:sp>
      <p:sp>
        <p:nvSpPr>
          <p:cNvPr id="3" name="Alaotsikko 2"/>
          <p:cNvSpPr>
            <a:spLocks noGrp="1"/>
          </p:cNvSpPr>
          <p:nvPr>
            <p:ph type="subTitle" idx="1"/>
          </p:nvPr>
        </p:nvSpPr>
        <p:spPr>
          <a:xfrm>
            <a:off x="1432560" y="2348880"/>
            <a:ext cx="7406640" cy="1253784"/>
          </a:xfrm>
        </p:spPr>
        <p:txBody>
          <a:bodyPr>
            <a:normAutofit fontScale="92500" lnSpcReduction="10000"/>
          </a:bodyPr>
          <a:lstStyle/>
          <a:p>
            <a:r>
              <a:rPr lang="fi-FI" dirty="0" smtClean="0">
                <a:latin typeface="Agency FB" pitchFamily="34" charset="0"/>
              </a:rPr>
              <a:t>Lääkehoidon matriisi </a:t>
            </a:r>
          </a:p>
          <a:p>
            <a:endParaRPr lang="fi-FI" dirty="0">
              <a:latin typeface="Agency FB" pitchFamily="34" charset="0"/>
            </a:endParaRPr>
          </a:p>
          <a:p>
            <a:r>
              <a:rPr lang="fi-FI" dirty="0" smtClean="0">
                <a:latin typeface="Agency FB" pitchFamily="34" charset="0"/>
              </a:rPr>
              <a:t>© </a:t>
            </a:r>
            <a:r>
              <a:rPr lang="fi-FI" sz="2400" dirty="0" err="1" smtClean="0">
                <a:latin typeface="Agency FB" pitchFamily="34" charset="0"/>
              </a:rPr>
              <a:t>Maare</a:t>
            </a:r>
            <a:r>
              <a:rPr lang="fi-FI" sz="2400" dirty="0" smtClean="0">
                <a:latin typeface="Agency FB" pitchFamily="34" charset="0"/>
              </a:rPr>
              <a:t> Heiskanen ja Jenni Kinnunen</a:t>
            </a:r>
            <a:endParaRPr lang="en-US" dirty="0">
              <a:latin typeface="Agency FB" pitchFamily="34" charset="0"/>
            </a:endParaRPr>
          </a:p>
        </p:txBody>
      </p:sp>
      <p:pic>
        <p:nvPicPr>
          <p:cNvPr id="4" name="Kuva 3"/>
          <p:cNvPicPr/>
          <p:nvPr/>
        </p:nvPicPr>
        <p:blipFill>
          <a:blip r:embed="rId2" cstate="print"/>
          <a:srcRect/>
          <a:stretch>
            <a:fillRect/>
          </a:stretch>
        </p:blipFill>
        <p:spPr bwMode="auto">
          <a:xfrm>
            <a:off x="4716016" y="3933056"/>
            <a:ext cx="2667000" cy="2667000"/>
          </a:xfrm>
          <a:prstGeom prst="rect">
            <a:avLst/>
          </a:prstGeom>
          <a:noFill/>
          <a:ln w="9525">
            <a:noFill/>
            <a:miter lim="800000"/>
            <a:headEnd/>
            <a:tailEnd/>
          </a:ln>
        </p:spPr>
      </p:pic>
      <p:pic>
        <p:nvPicPr>
          <p:cNvPr id="5" name="Kuva 4"/>
          <p:cNvPicPr/>
          <p:nvPr/>
        </p:nvPicPr>
        <p:blipFill>
          <a:blip r:embed="rId3" cstate="print"/>
          <a:srcRect/>
          <a:stretch>
            <a:fillRect/>
          </a:stretch>
        </p:blipFill>
        <p:spPr bwMode="auto">
          <a:xfrm>
            <a:off x="6372200" y="1988840"/>
            <a:ext cx="2168525" cy="2190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latin typeface="Agency FB" pitchFamily="34" charset="0"/>
              </a:rPr>
              <a:t>Johdanto</a:t>
            </a:r>
            <a:endParaRPr lang="en-US" dirty="0">
              <a:latin typeface="Agency FB" pitchFamily="34" charset="0"/>
            </a:endParaRPr>
          </a:p>
        </p:txBody>
      </p:sp>
      <p:sp>
        <p:nvSpPr>
          <p:cNvPr id="3" name="Sisällön paikkamerkki 2"/>
          <p:cNvSpPr>
            <a:spLocks noGrp="1"/>
          </p:cNvSpPr>
          <p:nvPr>
            <p:ph idx="1"/>
          </p:nvPr>
        </p:nvSpPr>
        <p:spPr/>
        <p:txBody>
          <a:bodyPr>
            <a:normAutofit fontScale="92500" lnSpcReduction="20000"/>
          </a:bodyPr>
          <a:lstStyle/>
          <a:p>
            <a:r>
              <a:rPr lang="fi-FI" dirty="0" smtClean="0">
                <a:latin typeface="Agency FB" pitchFamily="34" charset="0"/>
              </a:rPr>
              <a:t>Lääkehoidossa on kyse potilaan terveyden säilyttämisestä tai sairauden hoidosta, johon käytetään lääkettä. Valmistuvan sairaanhoitajan tulee osata toteuttaa lääkärin määräyksen mukaisesti lääkehoitoa turvallisesti ja seurata lääkehoidon vaikuttavuutta.  </a:t>
            </a:r>
          </a:p>
          <a:p>
            <a:r>
              <a:rPr lang="fi-FI" dirty="0" smtClean="0">
                <a:latin typeface="Agency FB" pitchFamily="34" charset="0"/>
              </a:rPr>
              <a:t>Normaali synnytys voi muuttua epäsäännölliseksi, kun ilmenee jokin häiriö synnytyksen normaalissa kulussa. Epäsäännöllinen synnytys on suomalainen käsite, jota ei tunneta kansainvälisessä kirjallisuudessa.  Tiedossa oleva tai yllättäen ilmenevä sairaus voi komplisoida raskauden ja synnytyksen. Tällöin voi olla kyseessä korkean riskin synnytys. </a:t>
            </a:r>
            <a:endParaRPr lang="en-US" dirty="0" smtClean="0">
              <a:latin typeface="Agency FB" pitchFamily="34" charset="0"/>
            </a:endParaRP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latin typeface="Agency FB" pitchFamily="34" charset="0"/>
              </a:rPr>
              <a:t>TURVALLINEN LÄÄKEHOITO</a:t>
            </a:r>
            <a:endParaRPr lang="en-US" dirty="0">
              <a:latin typeface="Agency FB" pitchFamily="34" charset="0"/>
            </a:endParaRPr>
          </a:p>
        </p:txBody>
      </p:sp>
      <p:sp>
        <p:nvSpPr>
          <p:cNvPr id="3" name="Sisällön paikkamerkki 2"/>
          <p:cNvSpPr>
            <a:spLocks noGrp="1"/>
          </p:cNvSpPr>
          <p:nvPr>
            <p:ph idx="1"/>
          </p:nvPr>
        </p:nvSpPr>
        <p:spPr/>
        <p:txBody>
          <a:bodyPr>
            <a:normAutofit fontScale="70000" lnSpcReduction="20000"/>
          </a:bodyPr>
          <a:lstStyle/>
          <a:p>
            <a:r>
              <a:rPr lang="fi-FI" dirty="0" smtClean="0">
                <a:latin typeface="Agency FB" pitchFamily="34" charset="0"/>
              </a:rPr>
              <a:t>Turvallinen lääkehoito koostuu kahdesta eri osa-alueesta lääketurvallisuudesta ja lääkitysturvallisuudesta.</a:t>
            </a:r>
          </a:p>
          <a:p>
            <a:r>
              <a:rPr lang="fi-FI" dirty="0" smtClean="0">
                <a:latin typeface="Agency FB" pitchFamily="34" charset="0"/>
              </a:rPr>
              <a:t> Lääketurvallisuuteen liittyy lääkevalmisteen farmakologisiin ominaisuuksiin ja niiden tuntemiseen sekä laadukkaasti valmistettuihin lääkkeisiin. </a:t>
            </a:r>
          </a:p>
          <a:p>
            <a:r>
              <a:rPr lang="fi-FI" dirty="0" smtClean="0">
                <a:latin typeface="Agency FB" pitchFamily="34" charset="0"/>
              </a:rPr>
              <a:t>Lääkkeiden käyttöön ja lääkehoitojen toteuttamiseen liittyy toinen lääkehoidon turvallisuuden alue eli lääkitysturvallisuus. Tarkoituksena on varmistaa lääkehoidon turvallisuus sekä suojata potilasta vahingoittumiselta. Toimenpiteet lääkkeiden käyttöön liittyvien haittatapahtumien ehkäisemiseksi, välttämiseksi ja korjaamiseksi sisältyvät lääkitysturvallisuuteen.</a:t>
            </a:r>
          </a:p>
          <a:p>
            <a:r>
              <a:rPr lang="fi-FI" dirty="0" smtClean="0">
                <a:latin typeface="Agency FB" pitchFamily="34" charset="0"/>
              </a:rPr>
              <a:t> Turvallisessa lääkehoidossa lääkkeiden käyttö ja niiden määrääminen ovat asianmukaisia.</a:t>
            </a:r>
          </a:p>
          <a:p>
            <a:r>
              <a:rPr lang="fi-FI" dirty="0" smtClean="0"/>
              <a:t>Lääkehoidon periaatteet varmistavat hoitajien työskentelyn yhteiset perusteet ja lääkehoidon laadun. Lääkehoidon seitsemän periaatetta ovat: oikea lääke, oikea annos, oikea antotapa, oikea antoaika, oikea potilas, oikea potilaan ohjaus ja oikea dokumentointi. Kun nämä ehdot täyttyvät, lääkehoito on hyvää ja laadukasta. </a:t>
            </a:r>
          </a:p>
          <a:p>
            <a:endParaRPr lang="en-US" dirty="0" smtClean="0"/>
          </a:p>
          <a:p>
            <a:endParaRPr lang="en-US" dirty="0" smtClean="0">
              <a:latin typeface="Agency FB" pitchFamily="34" charset="0"/>
            </a:endParaRP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1435608" y="260648"/>
            <a:ext cx="7498080" cy="6336704"/>
          </a:xfrm>
        </p:spPr>
        <p:txBody>
          <a:bodyPr>
            <a:normAutofit fontScale="70000" lnSpcReduction="20000"/>
          </a:bodyPr>
          <a:lstStyle/>
          <a:p>
            <a:r>
              <a:rPr lang="fi-FI" sz="3400" dirty="0" smtClean="0"/>
              <a:t>Raskaana olevan tulisi välttää lääkehoitoa, ellei se ole välttämätöntä. Suurin osa raskaana olevista naisista kuitenkin käyttää jotakin lääkettä raskauden aikana.</a:t>
            </a:r>
          </a:p>
          <a:p>
            <a:r>
              <a:rPr lang="fi-FI" sz="3400" dirty="0" smtClean="0"/>
              <a:t> Monet perussairaudet vaativat lääkehoitoa raskaudenkin aikana. Varmaa tietoa lääkkeiden aiheuttamista sikiöhaitoista ei kuitenkaan usein ole. Raskaana olevan tulisi käyttää lääkkeitä, jotka ovat olleet kauan käytössä ja joista on paljon tutkittua tietoa. </a:t>
            </a:r>
            <a:endParaRPr lang="en-US" sz="3400" dirty="0" smtClean="0"/>
          </a:p>
          <a:p>
            <a:r>
              <a:rPr lang="fi-FI" sz="3400" dirty="0" smtClean="0"/>
              <a:t>Teratogeenisyys lääkehoidossa tarkoittaa, jonkin aineen aiheuttamaa sikiön epämuodostumaa. Mm. Alkoholi, unilääkkeenä käytetty talidomidi, </a:t>
            </a:r>
            <a:r>
              <a:rPr lang="fi-FI" sz="3400" dirty="0" err="1" smtClean="0"/>
              <a:t>varfariini</a:t>
            </a:r>
            <a:r>
              <a:rPr lang="fi-FI" sz="3400" dirty="0" smtClean="0"/>
              <a:t>, litium ja A-vitamiini ovat tunnettuja teratogeenejä. Aineet siirtyvät passiivisella diffuusiolla istukan läpi sikiöön. Suurin osa lääkkeistä jakautuu tasaisesti äidin ja sikiön verenkierron kesken. </a:t>
            </a:r>
          </a:p>
          <a:p>
            <a:r>
              <a:rPr lang="fi-FI" sz="3400" dirty="0" smtClean="0"/>
              <a:t>Yksittäiset lääkeannokset eivät usein ole merkittäviä, mutta pitkäaikainen lääkehoito vaikuttaa myös sikiöön. Uusien lääkeaineiden käyttöä raskauden aikana kehotetaan välttämään, koska niiden kulkeutumisesta istukan läpi tai käyttäytymisestä äidissä ja sikiössä on harvoin muuta kuin eläinkokeista saatua tietoa. </a:t>
            </a:r>
          </a:p>
          <a:p>
            <a:r>
              <a:rPr lang="fi-FI" sz="3400" dirty="0" smtClean="0"/>
              <a:t> Raskauden aikaista lääkehoitoa tulisi harkita tarkkaan. Äidin perustauti saattaa olla sikiölle vaarallisempi, jos lääkitystä ei käytetä, joten lääkkeeksi tulisi valita raskauden aikana turvalliseksi todettu valmiste.</a:t>
            </a:r>
            <a:endParaRPr lang="en-US" sz="3400"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331640" y="620688"/>
            <a:ext cx="7498080" cy="1143000"/>
          </a:xfrm>
        </p:spPr>
        <p:txBody>
          <a:bodyPr>
            <a:normAutofit fontScale="90000"/>
          </a:bodyPr>
          <a:lstStyle/>
          <a:p>
            <a:r>
              <a:rPr lang="fi-FI" dirty="0" smtClean="0"/>
              <a:t>EPÄSÄÄNNÖLLINEN SYNNYTYS</a:t>
            </a:r>
            <a:br>
              <a:rPr lang="fi-FI" dirty="0" smtClean="0"/>
            </a:br>
            <a:r>
              <a:rPr lang="fi-FI" dirty="0" smtClean="0"/>
              <a:t/>
            </a:r>
            <a:br>
              <a:rPr lang="fi-FI" dirty="0" smtClean="0"/>
            </a:br>
            <a:r>
              <a:rPr lang="fi-FI" dirty="0" smtClean="0"/>
              <a:t>Sektion lääkehoito</a:t>
            </a:r>
            <a:endParaRPr lang="en-US" dirty="0"/>
          </a:p>
        </p:txBody>
      </p:sp>
      <p:sp>
        <p:nvSpPr>
          <p:cNvPr id="3" name="Sisällön paikkamerkki 2"/>
          <p:cNvSpPr>
            <a:spLocks noGrp="1"/>
          </p:cNvSpPr>
          <p:nvPr>
            <p:ph idx="1"/>
          </p:nvPr>
        </p:nvSpPr>
        <p:spPr>
          <a:xfrm>
            <a:off x="1619672" y="2204864"/>
            <a:ext cx="7314016" cy="4043536"/>
          </a:xfrm>
        </p:spPr>
        <p:txBody>
          <a:bodyPr>
            <a:normAutofit fontScale="77500" lnSpcReduction="20000"/>
          </a:bodyPr>
          <a:lstStyle/>
          <a:p>
            <a:r>
              <a:rPr lang="fi-FI" dirty="0" smtClean="0"/>
              <a:t>Suomessa sektioiden osuus synnytyksistä vuonna 2007 oli 16,5 % (THL, tilastot 2007). </a:t>
            </a:r>
          </a:p>
          <a:p>
            <a:r>
              <a:rPr lang="fi-FI" dirty="0" smtClean="0"/>
              <a:t>Sektiot jaetaan </a:t>
            </a:r>
            <a:r>
              <a:rPr lang="fi-FI" dirty="0" err="1" smtClean="0"/>
              <a:t>elektiiviseen</a:t>
            </a:r>
            <a:r>
              <a:rPr lang="fi-FI" dirty="0" smtClean="0"/>
              <a:t> ja selektiiviseen. </a:t>
            </a:r>
            <a:r>
              <a:rPr lang="fi-FI" dirty="0" err="1" smtClean="0"/>
              <a:t>Elektiivisellä</a:t>
            </a:r>
            <a:r>
              <a:rPr lang="fi-FI" dirty="0" smtClean="0"/>
              <a:t> sektiolla tarkoitetaan etukäteen suunniteltua keisarinleikkausta. Selektiivinen sektio eli päivystyksellinen sektio on kyseessä, kun normaali alatiesynnytys muuttuu keisarinleikkaukseksi. </a:t>
            </a:r>
          </a:p>
          <a:p>
            <a:r>
              <a:rPr lang="fi-FI" dirty="0" smtClean="0"/>
              <a:t>Sektio saattaa monessa tilanteessa pelastaa äidin ja sikiön hengen ja terveyden. Keisarinleikkaus on Suomessa turvallinen toimenpide, mutta se saattaa altistaa äidin ja sikiön ylimääräisille riskeille.</a:t>
            </a:r>
          </a:p>
          <a:p>
            <a:r>
              <a:rPr lang="fi-FI" dirty="0" smtClean="0"/>
              <a:t>Leikkaukselle on oltava selkeä aihe eli indikaatio.  Sektion indikaatiot voidaan jakaa äidistä johtuviin, sikiöstä johtuviin tai molemmista johtuviin indikaatioihin.</a:t>
            </a: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Sektion indikaatiot</a:t>
            </a:r>
            <a:endParaRPr lang="en-US" dirty="0"/>
          </a:p>
        </p:txBody>
      </p:sp>
      <p:sp>
        <p:nvSpPr>
          <p:cNvPr id="3" name="Sisällön paikkamerkki 2"/>
          <p:cNvSpPr>
            <a:spLocks noGrp="1"/>
          </p:cNvSpPr>
          <p:nvPr>
            <p:ph idx="1"/>
          </p:nvPr>
        </p:nvSpPr>
        <p:spPr/>
        <p:txBody>
          <a:bodyPr>
            <a:normAutofit/>
          </a:bodyPr>
          <a:lstStyle/>
          <a:p>
            <a:r>
              <a:rPr lang="fi-FI" sz="2800" dirty="0" smtClean="0"/>
              <a:t>Luettele indikaatioita sektioon:</a:t>
            </a:r>
            <a:endParaRPr lang="en-US" sz="2800" dirty="0" smtClean="0"/>
          </a:p>
          <a:p>
            <a:pPr>
              <a:buNone/>
            </a:pPr>
            <a:endParaRPr lang="fi-FI" sz="2800" dirty="0" smtClean="0"/>
          </a:p>
          <a:p>
            <a:pPr lvl="1"/>
            <a:r>
              <a:rPr lang="fi-FI" sz="2400" dirty="0" smtClean="0"/>
              <a:t>Äidistä johtuvia</a:t>
            </a:r>
            <a:endParaRPr lang="en-US" sz="2400" dirty="0" smtClean="0"/>
          </a:p>
          <a:p>
            <a:pPr lvl="0">
              <a:buNone/>
            </a:pPr>
            <a:endParaRPr lang="en-US" sz="2800" dirty="0" smtClean="0"/>
          </a:p>
          <a:p>
            <a:pPr lvl="1"/>
            <a:r>
              <a:rPr lang="fi-FI" sz="2400" dirty="0" smtClean="0"/>
              <a:t>Sikiöstä johtuvia</a:t>
            </a:r>
            <a:endParaRPr lang="en-US" sz="2400" dirty="0" smtClean="0"/>
          </a:p>
          <a:p>
            <a:pPr lvl="0">
              <a:buNone/>
            </a:pPr>
            <a:r>
              <a:rPr lang="fi-FI" sz="2800" dirty="0" smtClean="0"/>
              <a:t> </a:t>
            </a:r>
            <a:endParaRPr lang="en-US" sz="2800" dirty="0" smtClean="0"/>
          </a:p>
          <a:p>
            <a:r>
              <a:rPr lang="fi-FI" sz="2800" dirty="0" smtClean="0"/>
              <a:t>Miten valmistat lääkkeellisesti äidin sektioon?</a:t>
            </a:r>
            <a:endParaRPr lang="en-US" sz="2800" dirty="0" smtClean="0"/>
          </a:p>
          <a:p>
            <a:pPr>
              <a:buNone/>
            </a:pPr>
            <a:r>
              <a:rPr lang="fi-FI"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Anestesia sektiossa</a:t>
            </a:r>
            <a:endParaRPr lang="en-US" dirty="0"/>
          </a:p>
        </p:txBody>
      </p:sp>
      <p:sp>
        <p:nvSpPr>
          <p:cNvPr id="3" name="Sisällön paikkamerkki 2"/>
          <p:cNvSpPr>
            <a:spLocks noGrp="1"/>
          </p:cNvSpPr>
          <p:nvPr>
            <p:ph idx="1"/>
          </p:nvPr>
        </p:nvSpPr>
        <p:spPr/>
        <p:txBody>
          <a:bodyPr/>
          <a:lstStyle/>
          <a:p>
            <a:r>
              <a:rPr lang="fi-FI" dirty="0" smtClean="0"/>
              <a:t>Sektion syy, kiireellisyys, äidin terveydentila, sikiön vointi ja äidin toivomukset vaikuttavat anestesia muodon valintaan. </a:t>
            </a:r>
          </a:p>
          <a:p>
            <a:r>
              <a:rPr lang="fi-FI" dirty="0" err="1" smtClean="0"/>
              <a:t>Spinaali-</a:t>
            </a:r>
            <a:r>
              <a:rPr lang="fi-FI" dirty="0" smtClean="0"/>
              <a:t> tai epiduraalipuudutusta pidetään yleisanestesiaa turvallisempana vaihtoehtona sektiossa. </a:t>
            </a:r>
          </a:p>
          <a:p>
            <a:r>
              <a:rPr lang="fi-FI" dirty="0" smtClean="0"/>
              <a:t>Yleisanestesia on kuitenkin ainut vaihtoehto hätäsektiossa.</a:t>
            </a:r>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smtClean="0"/>
              <a:t>Spinaalipuudutus</a:t>
            </a:r>
            <a:r>
              <a:rPr lang="fi-FI" dirty="0" smtClean="0"/>
              <a:t> sektiossa</a:t>
            </a:r>
            <a:endParaRPr lang="en-US" dirty="0"/>
          </a:p>
        </p:txBody>
      </p:sp>
      <p:sp>
        <p:nvSpPr>
          <p:cNvPr id="3" name="Sisällön paikkamerkki 2"/>
          <p:cNvSpPr>
            <a:spLocks noGrp="1"/>
          </p:cNvSpPr>
          <p:nvPr>
            <p:ph idx="1"/>
          </p:nvPr>
        </p:nvSpPr>
        <p:spPr/>
        <p:txBody>
          <a:bodyPr>
            <a:normAutofit fontScale="70000" lnSpcReduction="20000"/>
          </a:bodyPr>
          <a:lstStyle/>
          <a:p>
            <a:r>
              <a:rPr lang="fi-FI" sz="3400" dirty="0" err="1" smtClean="0"/>
              <a:t>Spinaalipuudutus</a:t>
            </a:r>
            <a:r>
              <a:rPr lang="fi-FI" sz="3400" dirty="0" smtClean="0"/>
              <a:t> on useimmiten suositeltavin anestesia muoto </a:t>
            </a:r>
            <a:r>
              <a:rPr lang="fi-FI" sz="3400" dirty="0" err="1" smtClean="0"/>
              <a:t>elektiivisessä</a:t>
            </a:r>
            <a:r>
              <a:rPr lang="fi-FI" sz="3400" dirty="0" smtClean="0"/>
              <a:t> ja  kiireellisessä keisarinleikkauksessa. Puutuminen alkaa yleensä nopeasti ja pienillä puuduteaine määrillä saadaan hyvä ja tehokas puutuminen. </a:t>
            </a:r>
          </a:p>
          <a:p>
            <a:r>
              <a:rPr lang="fi-FI" sz="3400" dirty="0" smtClean="0"/>
              <a:t>Sensorinen ja motorinen puutuminen ovat voimakkaita </a:t>
            </a:r>
            <a:r>
              <a:rPr lang="fi-FI" sz="3400" dirty="0" err="1" smtClean="0"/>
              <a:t>spinaalipuudutuksessa</a:t>
            </a:r>
            <a:r>
              <a:rPr lang="fi-FI" sz="3400" dirty="0" smtClean="0"/>
              <a:t>. Sikiölle puudutuksesta ei ole haittaa, koska puudutemäärät verenkierrossa ovat kliinisesti merkityksettömiä.</a:t>
            </a:r>
          </a:p>
          <a:p>
            <a:r>
              <a:rPr lang="fi-FI" sz="3400" dirty="0" smtClean="0"/>
              <a:t> </a:t>
            </a:r>
            <a:r>
              <a:rPr lang="fi-FI" sz="3400" dirty="0" err="1" smtClean="0"/>
              <a:t>Spinaalipuudutuksen</a:t>
            </a:r>
            <a:r>
              <a:rPr lang="fi-FI" sz="3400" dirty="0" smtClean="0"/>
              <a:t> vasta-aiheena on mm. pienimolekyylipainoinen </a:t>
            </a:r>
            <a:r>
              <a:rPr lang="fi-FI" sz="3400" dirty="0" err="1" smtClean="0"/>
              <a:t>hepariinipistoshoito</a:t>
            </a:r>
            <a:r>
              <a:rPr lang="fi-FI" sz="3400" dirty="0" smtClean="0"/>
              <a:t>. </a:t>
            </a:r>
          </a:p>
          <a:p>
            <a:r>
              <a:rPr lang="fi-FI" sz="3400" dirty="0" err="1" smtClean="0"/>
              <a:t>Spinaalipuudutus</a:t>
            </a:r>
            <a:r>
              <a:rPr lang="fi-FI" sz="3400" dirty="0" smtClean="0"/>
              <a:t> ruiskutetaan </a:t>
            </a:r>
            <a:r>
              <a:rPr lang="fi-FI" sz="3400" dirty="0" err="1" smtClean="0"/>
              <a:t>spinaalitilaan</a:t>
            </a:r>
            <a:r>
              <a:rPr lang="fi-FI" sz="3400" dirty="0" smtClean="0"/>
              <a:t> lannenikamien 3-4 välistä.  Synnyttäjä ohjataan kylkiasentoon tai istumaan pistämisen ajaksi. Useimmiten käytetään puudutteena </a:t>
            </a:r>
            <a:r>
              <a:rPr lang="fi-FI" sz="3400" dirty="0" err="1" smtClean="0"/>
              <a:t>hypebaarista</a:t>
            </a:r>
            <a:r>
              <a:rPr lang="fi-FI" sz="3400" dirty="0" smtClean="0"/>
              <a:t> </a:t>
            </a:r>
            <a:r>
              <a:rPr lang="fi-FI" sz="3400" dirty="0" err="1" smtClean="0"/>
              <a:t>bupivakaiinia</a:t>
            </a:r>
            <a:r>
              <a:rPr lang="fi-FI" sz="3400" dirty="0" smtClean="0"/>
              <a:t> (</a:t>
            </a:r>
            <a:r>
              <a:rPr lang="fi-FI" sz="3400" dirty="0" err="1" smtClean="0"/>
              <a:t>Bicain</a:t>
            </a:r>
            <a:r>
              <a:rPr lang="fi-FI" sz="3400" dirty="0" smtClean="0"/>
              <a:t>). Puudutuksen tehoa parantaa </a:t>
            </a:r>
            <a:r>
              <a:rPr lang="fi-FI" sz="3400" dirty="0" err="1" smtClean="0"/>
              <a:t>opioidi</a:t>
            </a:r>
            <a:r>
              <a:rPr lang="fi-FI" sz="3400" dirty="0" smtClean="0"/>
              <a:t>, </a:t>
            </a:r>
            <a:r>
              <a:rPr lang="fi-FI" sz="3400" dirty="0" err="1" smtClean="0"/>
              <a:t>fentanyyli</a:t>
            </a:r>
            <a:r>
              <a:rPr lang="fi-FI" sz="3400" dirty="0" smtClean="0"/>
              <a:t> tai </a:t>
            </a:r>
            <a:r>
              <a:rPr lang="fi-FI" sz="3400" dirty="0" err="1" smtClean="0"/>
              <a:t>sufentaniili</a:t>
            </a:r>
            <a:r>
              <a:rPr lang="fi-FI" sz="3400" dirty="0" smtClean="0"/>
              <a:t>. </a:t>
            </a:r>
            <a:r>
              <a:rPr lang="fi-FI" sz="3400" dirty="0" err="1" smtClean="0"/>
              <a:t>Spinaalipuudutus</a:t>
            </a:r>
            <a:r>
              <a:rPr lang="fi-FI" sz="3400" dirty="0" smtClean="0"/>
              <a:t> tehdään kertapistona, joten sen kestoa ei voida leikkauksen pitkittyessä jatkaa.</a:t>
            </a:r>
            <a:endParaRPr lang="en-US" sz="3400"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endParaRPr lang="en-US"/>
          </a:p>
        </p:txBody>
      </p:sp>
      <p:sp>
        <p:nvSpPr>
          <p:cNvPr id="3" name="Sisällön paikkamerkki 2"/>
          <p:cNvSpPr>
            <a:spLocks noGrp="1"/>
          </p:cNvSpPr>
          <p:nvPr>
            <p:ph idx="1"/>
          </p:nvPr>
        </p:nvSpPr>
        <p:spPr/>
        <p:txBody>
          <a:bodyPr/>
          <a:lstStyle/>
          <a:p>
            <a:r>
              <a:rPr lang="fi-FI" dirty="0" smtClean="0"/>
              <a:t>Mitä lääkeaineita ja millä annoksella käytetään </a:t>
            </a:r>
            <a:r>
              <a:rPr lang="fi-FI" dirty="0" err="1" smtClean="0"/>
              <a:t>spinaalipuudutuksessa</a:t>
            </a:r>
            <a:r>
              <a:rPr lang="fi-FI" dirty="0" smtClean="0"/>
              <a:t>  harjoittelu yksikössäsi?</a:t>
            </a:r>
            <a:endParaRPr lang="en-US" dirty="0" smtClean="0"/>
          </a:p>
          <a:p>
            <a:pPr>
              <a:buNone/>
            </a:pPr>
            <a:r>
              <a:rPr lang="fi-FI" dirty="0" smtClean="0"/>
              <a:t> </a:t>
            </a:r>
            <a:endParaRPr lang="en-US" dirty="0" smtClean="0"/>
          </a:p>
          <a:p>
            <a:pPr>
              <a:buNone/>
            </a:pPr>
            <a:r>
              <a:rPr lang="fi-FI" dirty="0" smtClean="0"/>
              <a:t> </a:t>
            </a:r>
            <a:endParaRPr lang="en-US" dirty="0" smtClean="0"/>
          </a:p>
          <a:p>
            <a:pPr>
              <a:buNone/>
            </a:pPr>
            <a:r>
              <a:rPr lang="fi-FI" dirty="0" smtClean="0"/>
              <a:t> </a:t>
            </a:r>
            <a:endParaRPr lang="en-US" dirty="0" smtClean="0"/>
          </a:p>
          <a:p>
            <a:r>
              <a:rPr lang="fi-FI" dirty="0" err="1" smtClean="0"/>
              <a:t>Spinaalipuuduksen</a:t>
            </a:r>
            <a:r>
              <a:rPr lang="fi-FI" dirty="0" smtClean="0"/>
              <a:t> mahdollisia haittavaikutuksia?</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Epiduraalipuudutus sektiossa</a:t>
            </a:r>
            <a:endParaRPr lang="en-US" dirty="0"/>
          </a:p>
        </p:txBody>
      </p:sp>
      <p:sp>
        <p:nvSpPr>
          <p:cNvPr id="3" name="Sisällön paikkamerkki 2"/>
          <p:cNvSpPr>
            <a:spLocks noGrp="1"/>
          </p:cNvSpPr>
          <p:nvPr>
            <p:ph idx="1"/>
          </p:nvPr>
        </p:nvSpPr>
        <p:spPr/>
        <p:txBody>
          <a:bodyPr>
            <a:normAutofit fontScale="25000" lnSpcReduction="20000"/>
          </a:bodyPr>
          <a:lstStyle/>
          <a:p>
            <a:r>
              <a:rPr lang="fi-FI" sz="9000" dirty="0" smtClean="0"/>
              <a:t> Epiduraalipuudutusta käytetään useimmiten </a:t>
            </a:r>
            <a:r>
              <a:rPr lang="fi-FI" sz="9000" dirty="0" err="1" smtClean="0"/>
              <a:t>kestoepiduraalina</a:t>
            </a:r>
            <a:r>
              <a:rPr lang="fi-FI" sz="9000" dirty="0" smtClean="0"/>
              <a:t> eli neulan kautta asennetaan katetri puudutteen annostelua varten. Harvoin käytetään kertapuudutusta.</a:t>
            </a:r>
          </a:p>
          <a:p>
            <a:r>
              <a:rPr lang="fi-FI" sz="9000" dirty="0" smtClean="0"/>
              <a:t> Puudute ruiskutetaan lannenikamavälistä 2-3 </a:t>
            </a:r>
            <a:r>
              <a:rPr lang="fi-FI" sz="9000" dirty="0" err="1" smtClean="0"/>
              <a:t>epiduraalitilaan</a:t>
            </a:r>
            <a:r>
              <a:rPr lang="fi-FI" sz="9000" dirty="0" smtClean="0"/>
              <a:t>, joka sisältää rasvakudosta ja verisuonia. </a:t>
            </a:r>
            <a:r>
              <a:rPr lang="fi-FI" sz="9000" dirty="0" err="1" smtClean="0"/>
              <a:t>Spinaalipuudutukseen</a:t>
            </a:r>
            <a:r>
              <a:rPr lang="fi-FI" sz="9000" dirty="0" smtClean="0"/>
              <a:t> verrattuna puutumisen alku on hitaampaa. </a:t>
            </a:r>
          </a:p>
          <a:p>
            <a:r>
              <a:rPr lang="fi-FI" sz="9000" dirty="0" smtClean="0"/>
              <a:t>Puudutuksen ensiannoksen jälkeen voidaan jatkaa kerta-annoksella, jatkuvalla </a:t>
            </a:r>
            <a:r>
              <a:rPr lang="fi-FI" sz="9000" dirty="0" err="1" smtClean="0"/>
              <a:t>infuusiolla</a:t>
            </a:r>
            <a:r>
              <a:rPr lang="fi-FI" sz="9000" dirty="0" smtClean="0"/>
              <a:t> tai potilaan </a:t>
            </a:r>
            <a:r>
              <a:rPr lang="fi-FI" sz="9000" dirty="0" err="1" smtClean="0"/>
              <a:t>itseannostelulaitteella</a:t>
            </a:r>
            <a:r>
              <a:rPr lang="fi-FI" sz="9000" dirty="0" smtClean="0"/>
              <a:t> (</a:t>
            </a:r>
            <a:r>
              <a:rPr lang="fi-FI" sz="9000" dirty="0" err="1" smtClean="0"/>
              <a:t>patient</a:t>
            </a:r>
            <a:r>
              <a:rPr lang="fi-FI" sz="9000" dirty="0" smtClean="0"/>
              <a:t> </a:t>
            </a:r>
            <a:r>
              <a:rPr lang="fi-FI" sz="9000" dirty="0" err="1" smtClean="0"/>
              <a:t>control</a:t>
            </a:r>
            <a:r>
              <a:rPr lang="fi-FI" sz="9000" dirty="0" smtClean="0"/>
              <a:t> </a:t>
            </a:r>
            <a:r>
              <a:rPr lang="fi-FI" sz="9000" dirty="0" err="1" smtClean="0"/>
              <a:t>epidural</a:t>
            </a:r>
            <a:r>
              <a:rPr lang="fi-FI" sz="9000" dirty="0" smtClean="0"/>
              <a:t> </a:t>
            </a:r>
            <a:r>
              <a:rPr lang="fi-FI" sz="9000" dirty="0" err="1" smtClean="0"/>
              <a:t>analgesia</a:t>
            </a:r>
            <a:r>
              <a:rPr lang="fi-FI" sz="9000" dirty="0" smtClean="0"/>
              <a:t>, PCEA).  Edut jatkuvassa </a:t>
            </a:r>
            <a:r>
              <a:rPr lang="fi-FI" sz="9000" dirty="0" err="1" smtClean="0"/>
              <a:t>infuusiossa</a:t>
            </a:r>
            <a:r>
              <a:rPr lang="fi-FI" sz="9000" dirty="0" smtClean="0"/>
              <a:t> ovat tasainen </a:t>
            </a:r>
            <a:r>
              <a:rPr lang="fi-FI" sz="9000" dirty="0" err="1" smtClean="0"/>
              <a:t>analgesia</a:t>
            </a:r>
            <a:r>
              <a:rPr lang="fi-FI" sz="9000" dirty="0" smtClean="0"/>
              <a:t> ja vähäisemmät verenkiertomuutokset. </a:t>
            </a:r>
          </a:p>
          <a:p>
            <a:r>
              <a:rPr lang="fi-FI" sz="9000" dirty="0" smtClean="0"/>
              <a:t>Valmistelut ja valvonta ovat samanlaiset kuin </a:t>
            </a:r>
            <a:r>
              <a:rPr lang="fi-FI" sz="9000" dirty="0" err="1" smtClean="0"/>
              <a:t>spinaalipuudutuksessa</a:t>
            </a:r>
            <a:r>
              <a:rPr lang="fi-FI" sz="9000" dirty="0" smtClean="0"/>
              <a:t>. Puuduteannos, jota käytetään, on 6-10 kertaa suurempi kuin </a:t>
            </a:r>
            <a:r>
              <a:rPr lang="fi-FI" sz="9000" dirty="0" err="1" smtClean="0"/>
              <a:t>spinaalipuudutuksessa</a:t>
            </a:r>
            <a:r>
              <a:rPr lang="fi-FI" sz="9000" dirty="0" smtClean="0"/>
              <a:t>. Käytettävä puudute on useimmiten </a:t>
            </a:r>
            <a:r>
              <a:rPr lang="fi-FI" sz="9000" dirty="0" err="1" smtClean="0"/>
              <a:t>ropivakaiinia</a:t>
            </a:r>
            <a:r>
              <a:rPr lang="fi-FI" sz="9000" dirty="0" smtClean="0"/>
              <a:t> (</a:t>
            </a:r>
            <a:r>
              <a:rPr lang="fi-FI" sz="9000" dirty="0" err="1" smtClean="0"/>
              <a:t>Naropin</a:t>
            </a:r>
            <a:r>
              <a:rPr lang="fi-FI" sz="9000" dirty="0" smtClean="0"/>
              <a:t>) tai (</a:t>
            </a:r>
            <a:r>
              <a:rPr lang="fi-FI" sz="9000" dirty="0" err="1" smtClean="0"/>
              <a:t>levo</a:t>
            </a:r>
            <a:r>
              <a:rPr lang="fi-FI" sz="9000" dirty="0" smtClean="0"/>
              <a:t>)</a:t>
            </a:r>
            <a:r>
              <a:rPr lang="fi-FI" sz="9000" dirty="0" err="1" smtClean="0"/>
              <a:t>bupivakaiinia</a:t>
            </a:r>
            <a:r>
              <a:rPr lang="fi-FI" sz="9000" dirty="0" smtClean="0"/>
              <a:t> (</a:t>
            </a:r>
            <a:r>
              <a:rPr lang="fi-FI" sz="9000" dirty="0" err="1" smtClean="0"/>
              <a:t>Chirocaine</a:t>
            </a:r>
            <a:r>
              <a:rPr lang="fi-FI" sz="9000" dirty="0" smtClean="0"/>
              <a:t>). </a:t>
            </a:r>
            <a:r>
              <a:rPr lang="fi-FI" sz="9000" dirty="0" err="1" smtClean="0"/>
              <a:t>Epiduraalianalgesiassa</a:t>
            </a:r>
            <a:r>
              <a:rPr lang="fi-FI" sz="9000" dirty="0" smtClean="0"/>
              <a:t> yhdistetään puudute yleensä </a:t>
            </a:r>
            <a:r>
              <a:rPr lang="fi-FI" sz="9000" dirty="0" err="1" smtClean="0"/>
              <a:t>opioidiin</a:t>
            </a:r>
            <a:r>
              <a:rPr lang="fi-FI" sz="9000" dirty="0" smtClean="0"/>
              <a:t> </a:t>
            </a:r>
            <a:r>
              <a:rPr lang="fi-FI" sz="9000" dirty="0" err="1" smtClean="0"/>
              <a:t>fentanyyli</a:t>
            </a:r>
            <a:r>
              <a:rPr lang="fi-FI" sz="9000" dirty="0" smtClean="0"/>
              <a:t> (</a:t>
            </a:r>
            <a:r>
              <a:rPr lang="fi-FI" sz="9000" dirty="0" err="1" smtClean="0"/>
              <a:t>Fentanyl</a:t>
            </a:r>
            <a:r>
              <a:rPr lang="fi-FI" sz="9000" dirty="0" smtClean="0"/>
              <a:t>) tai </a:t>
            </a:r>
            <a:r>
              <a:rPr lang="fi-FI" sz="9000" dirty="0" err="1" smtClean="0"/>
              <a:t>sufentaniili</a:t>
            </a:r>
            <a:r>
              <a:rPr lang="fi-FI" sz="9000" dirty="0" smtClean="0"/>
              <a:t> (</a:t>
            </a:r>
            <a:r>
              <a:rPr lang="fi-FI" sz="9000" dirty="0" err="1" smtClean="0"/>
              <a:t>Sufenta</a:t>
            </a:r>
            <a:r>
              <a:rPr lang="fi-FI" sz="9000" dirty="0" smtClean="0"/>
              <a:t>). </a:t>
            </a:r>
            <a:r>
              <a:rPr lang="en-US" sz="9000" dirty="0" err="1" smtClean="0"/>
              <a:t>Tällöin</a:t>
            </a:r>
            <a:r>
              <a:rPr lang="en-US" sz="9000" dirty="0" smtClean="0"/>
              <a:t> </a:t>
            </a:r>
            <a:r>
              <a:rPr lang="en-US" sz="9000" dirty="0" err="1" smtClean="0"/>
              <a:t>puudutusaineen</a:t>
            </a:r>
            <a:r>
              <a:rPr lang="en-US" sz="9000" dirty="0" smtClean="0"/>
              <a:t> </a:t>
            </a:r>
            <a:r>
              <a:rPr lang="en-US" sz="9000" dirty="0" err="1" smtClean="0"/>
              <a:t>konsentraatiota</a:t>
            </a:r>
            <a:r>
              <a:rPr lang="en-US" sz="9000" dirty="0" smtClean="0"/>
              <a:t> </a:t>
            </a:r>
            <a:r>
              <a:rPr lang="en-US" sz="9000" dirty="0" err="1" smtClean="0"/>
              <a:t>voidaan</a:t>
            </a:r>
            <a:r>
              <a:rPr lang="en-US" sz="9000" dirty="0" smtClean="0"/>
              <a:t> </a:t>
            </a:r>
            <a:r>
              <a:rPr lang="en-US" sz="9000" dirty="0" err="1" smtClean="0"/>
              <a:t>vähentää</a:t>
            </a:r>
            <a:r>
              <a:rPr lang="en-US" sz="9000" dirty="0" smtClean="0"/>
              <a:t> </a:t>
            </a:r>
            <a:r>
              <a:rPr lang="en-US" sz="9000" dirty="0" err="1" smtClean="0"/>
              <a:t>analgesian</a:t>
            </a:r>
            <a:r>
              <a:rPr lang="en-US" sz="9000" dirty="0" smtClean="0"/>
              <a:t> </a:t>
            </a:r>
            <a:r>
              <a:rPr lang="en-US" sz="9000" dirty="0" err="1" smtClean="0"/>
              <a:t>huonontumatta</a:t>
            </a:r>
            <a:r>
              <a:rPr lang="en-US" sz="9000" dirty="0" smtClean="0"/>
              <a:t>.</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isällön paikkamerkki 6"/>
          <p:cNvSpPr>
            <a:spLocks noGrp="1"/>
          </p:cNvSpPr>
          <p:nvPr>
            <p:ph idx="1"/>
          </p:nvPr>
        </p:nvSpPr>
        <p:spPr>
          <a:xfrm>
            <a:off x="1435608" y="260648"/>
            <a:ext cx="7498080" cy="5987752"/>
          </a:xfrm>
        </p:spPr>
        <p:txBody>
          <a:bodyPr>
            <a:normAutofit/>
          </a:bodyPr>
          <a:lstStyle/>
          <a:p>
            <a:r>
              <a:rPr lang="fi-FI" sz="2400" dirty="0" smtClean="0"/>
              <a:t>Mitä lääkeaineita ja millä annoksella käytetään epiduraalipuudutuksessa harjoitteluyksikössäsi?</a:t>
            </a:r>
            <a:endParaRPr lang="en-US" sz="2400" dirty="0" smtClean="0"/>
          </a:p>
          <a:p>
            <a:pPr>
              <a:buNone/>
            </a:pPr>
            <a:r>
              <a:rPr lang="fi-FI" sz="2400" dirty="0" smtClean="0"/>
              <a:t> </a:t>
            </a:r>
            <a:endParaRPr lang="en-US" sz="2400" dirty="0" smtClean="0"/>
          </a:p>
          <a:p>
            <a:r>
              <a:rPr lang="fi-FI" sz="2400" dirty="0" err="1" smtClean="0"/>
              <a:t>Totaalispinaalipuutuminen</a:t>
            </a:r>
            <a:r>
              <a:rPr lang="fi-FI" sz="2400" dirty="0" smtClean="0"/>
              <a:t> on selkäydinpuudutusten vakava komplikaatio, miten toimit tilanteessa?</a:t>
            </a:r>
            <a:endParaRPr lang="en-US" sz="2400" dirty="0" smtClean="0"/>
          </a:p>
          <a:p>
            <a:pPr>
              <a:buNone/>
            </a:pPr>
            <a:r>
              <a:rPr lang="fi-FI" sz="2400" dirty="0" smtClean="0"/>
              <a:t> </a:t>
            </a:r>
            <a:endParaRPr lang="en-US" sz="2400" dirty="0" smtClean="0"/>
          </a:p>
          <a:p>
            <a:endParaRPr lang="en-US" dirty="0"/>
          </a:p>
        </p:txBody>
      </p:sp>
      <p:pic>
        <p:nvPicPr>
          <p:cNvPr id="8" name="Kuva 7"/>
          <p:cNvPicPr/>
          <p:nvPr/>
        </p:nvPicPr>
        <p:blipFill>
          <a:blip r:embed="rId2" cstate="print"/>
          <a:srcRect/>
          <a:stretch>
            <a:fillRect/>
          </a:stretch>
        </p:blipFill>
        <p:spPr bwMode="auto">
          <a:xfrm>
            <a:off x="5652120" y="3933056"/>
            <a:ext cx="2808312" cy="2164457"/>
          </a:xfrm>
          <a:prstGeom prst="rect">
            <a:avLst/>
          </a:prstGeom>
          <a:noFill/>
          <a:ln w="9525">
            <a:noFill/>
            <a:miter lim="800000"/>
            <a:headEnd/>
            <a:tailEnd/>
          </a:ln>
        </p:spPr>
      </p:pic>
      <p:pic>
        <p:nvPicPr>
          <p:cNvPr id="9" name="Kuva 8" descr="K:\Opparin kuvat\P1010005.JPG"/>
          <p:cNvPicPr/>
          <p:nvPr/>
        </p:nvPicPr>
        <p:blipFill>
          <a:blip r:embed="rId3" cstate="print"/>
          <a:srcRect/>
          <a:stretch>
            <a:fillRect/>
          </a:stretch>
        </p:blipFill>
        <p:spPr bwMode="auto">
          <a:xfrm>
            <a:off x="1619672" y="3861048"/>
            <a:ext cx="3384376" cy="23580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Yleisanestesia sektiossa</a:t>
            </a:r>
            <a:endParaRPr lang="en-US" dirty="0"/>
          </a:p>
        </p:txBody>
      </p:sp>
      <p:sp>
        <p:nvSpPr>
          <p:cNvPr id="3" name="Sisällön paikkamerkki 2"/>
          <p:cNvSpPr>
            <a:spLocks noGrp="1"/>
          </p:cNvSpPr>
          <p:nvPr>
            <p:ph idx="1"/>
          </p:nvPr>
        </p:nvSpPr>
        <p:spPr>
          <a:xfrm>
            <a:off x="1435608" y="1447800"/>
            <a:ext cx="7498080" cy="5410200"/>
          </a:xfrm>
        </p:spPr>
        <p:txBody>
          <a:bodyPr>
            <a:normAutofit fontScale="62500" lnSpcReduction="20000"/>
          </a:bodyPr>
          <a:lstStyle/>
          <a:p>
            <a:r>
              <a:rPr lang="fi-FI" dirty="0" smtClean="0"/>
              <a:t>Yleisanestesia on yleensä ainoa käytettävissä oleva vaihtoehto hätäsektiossa.</a:t>
            </a:r>
          </a:p>
          <a:p>
            <a:r>
              <a:rPr lang="fi-FI" dirty="0" smtClean="0"/>
              <a:t> Regionaalinen anestesia eli </a:t>
            </a:r>
            <a:r>
              <a:rPr lang="fi-FI" dirty="0" err="1" smtClean="0"/>
              <a:t>spinaali-</a:t>
            </a:r>
            <a:r>
              <a:rPr lang="fi-FI" dirty="0" smtClean="0"/>
              <a:t> tai epiduraalipuudutus on suositeltavin kaikissa muissa tapauksissa.  Yleisanestesiaa on käytettävä myös tilanteissa, joissa regionaaliselle on selkeä vasta-aihe ja, jos on odotettavissa hyvin runsas leikkausvuoto. </a:t>
            </a:r>
          </a:p>
          <a:p>
            <a:r>
              <a:rPr lang="fi-FI" dirty="0" smtClean="0"/>
              <a:t>Vuonna 2007 oli hätäsektioita 7,5 % kaikista sektioista ja 1,2 % kaikista synnytyksistä (THL, tilastot 2007). </a:t>
            </a:r>
          </a:p>
          <a:p>
            <a:r>
              <a:rPr lang="fi-FI" dirty="0" smtClean="0"/>
              <a:t>Anestesiassa tavanomaisimmin käytettävät lääkeaineet läpäisevät istukan, mutta siitä huolimatta soveltuvat käytettäviksi raskauden aikana. Lääkevaikutukset eivät aiheuta raskauden aikanakaan erityistä riskiä.</a:t>
            </a:r>
          </a:p>
          <a:p>
            <a:r>
              <a:rPr lang="fi-FI" dirty="0" smtClean="0"/>
              <a:t> Leikkauksen aikana synnyttäjän verenpainetta ja syketaajuutta mitataan tarkasti. Myös EKG sekä happikyllästeisyyden seuranta kuuluvat synnyttäjän valvontaan. </a:t>
            </a:r>
          </a:p>
          <a:p>
            <a:r>
              <a:rPr lang="fi-FI" dirty="0" smtClean="0"/>
              <a:t>Pelätyin komplikaatio yleisanestesian yhteydessä on happaman mahansisällön aspiraatiosta aiheutuva keuhkovaurio ja </a:t>
            </a:r>
            <a:r>
              <a:rPr lang="fi-FI" dirty="0" err="1" smtClean="0"/>
              <a:t>hypoksia</a:t>
            </a:r>
            <a:r>
              <a:rPr lang="fi-FI" dirty="0" smtClean="0"/>
              <a:t> ns. </a:t>
            </a:r>
            <a:r>
              <a:rPr lang="fi-FI" dirty="0" err="1" smtClean="0"/>
              <a:t>Mendelsonin</a:t>
            </a:r>
            <a:r>
              <a:rPr lang="fi-FI" dirty="0" smtClean="0"/>
              <a:t> oireyhtymä. Aspiraation ennaltaehkäisy tulee aina huomioida kiireellisessäkin tilanteessa. </a:t>
            </a:r>
          </a:p>
          <a:p>
            <a:endParaRPr lang="fi-FI" dirty="0" smtClean="0"/>
          </a:p>
          <a:p>
            <a:r>
              <a:rPr lang="fi-FI" dirty="0" smtClean="0"/>
              <a:t>Sektion jälkeen on huolehdittava hyvästä kivunlievityksestä, mitä lääkkeitä on käytössä sektion jälkeen synnytyssalissa?</a:t>
            </a:r>
            <a:endParaRPr lang="en-US" dirty="0" smtClean="0"/>
          </a:p>
          <a:p>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smtClean="0"/>
              <a:t>Ennenaikaisen synnytyksen estäminen lääkkeellisesti</a:t>
            </a:r>
            <a:endParaRPr lang="en-US" dirty="0"/>
          </a:p>
        </p:txBody>
      </p:sp>
      <p:sp>
        <p:nvSpPr>
          <p:cNvPr id="3" name="Sisällön paikkamerkki 2"/>
          <p:cNvSpPr>
            <a:spLocks noGrp="1"/>
          </p:cNvSpPr>
          <p:nvPr>
            <p:ph idx="1"/>
          </p:nvPr>
        </p:nvSpPr>
        <p:spPr>
          <a:xfrm>
            <a:off x="1435608" y="1556792"/>
            <a:ext cx="7498080" cy="4824536"/>
          </a:xfrm>
        </p:spPr>
        <p:txBody>
          <a:bodyPr>
            <a:normAutofit fontScale="70000" lnSpcReduction="20000"/>
          </a:bodyPr>
          <a:lstStyle/>
          <a:p>
            <a:r>
              <a:rPr lang="fi-FI" dirty="0" smtClean="0"/>
              <a:t>Ennenaikaisista synnytyksistä suuri osa tapahtuu väistämättä. Tunnistamalla riskitapaukset ajoissa ja kohdistamalla intensiiviset hoitotoimenpiteet niihin voitaisiin kuitenkin osa ennenaikaisista synnytyksistä kokonaan estää. </a:t>
            </a:r>
          </a:p>
          <a:p>
            <a:r>
              <a:rPr lang="fi-FI" dirty="0" smtClean="0"/>
              <a:t>Ennenaikaisesti syntyvän lapsen ennustetta voidaan parantaa oikeanlaisella hoidolla ennen synnytystä, sen aikana ja erityisesti synnytyksen jälkeen</a:t>
            </a:r>
            <a:endParaRPr lang="en-US" dirty="0" smtClean="0"/>
          </a:p>
          <a:p>
            <a:r>
              <a:rPr lang="fi-FI" dirty="0" err="1" smtClean="0"/>
              <a:t>Tokolyyttisillä</a:t>
            </a:r>
            <a:r>
              <a:rPr lang="fi-FI" dirty="0" smtClean="0"/>
              <a:t> aineilla eli kohdunsupistuksia estävillä lääkkeillä on mahdollista siirtää synnytystä 1-3 päivää. </a:t>
            </a:r>
          </a:p>
          <a:p>
            <a:r>
              <a:rPr lang="fi-FI" dirty="0" smtClean="0"/>
              <a:t>Ensisijainen tarkoitus </a:t>
            </a:r>
            <a:r>
              <a:rPr lang="fi-FI" dirty="0" err="1" smtClean="0"/>
              <a:t>tokolyyttiselle</a:t>
            </a:r>
            <a:r>
              <a:rPr lang="fi-FI" dirty="0" smtClean="0"/>
              <a:t> hoidolle on mahdollisuuksien rajoissa lykätä väistämätöntä synnytystä siihen asti, että voidaan kypsyttää sikiön keuhkot </a:t>
            </a:r>
            <a:r>
              <a:rPr lang="fi-FI" dirty="0" err="1" smtClean="0"/>
              <a:t>kortikosteroideilla</a:t>
            </a:r>
            <a:r>
              <a:rPr lang="fi-FI" dirty="0" smtClean="0"/>
              <a:t>. </a:t>
            </a:r>
          </a:p>
          <a:p>
            <a:r>
              <a:rPr lang="fi-FI" dirty="0" smtClean="0"/>
              <a:t>Kortisonihoito vähentää keskosen hengitysvaikeusyhtymän eli </a:t>
            </a:r>
            <a:r>
              <a:rPr lang="fi-FI" dirty="0" err="1" smtClean="0"/>
              <a:t>RDS:n</a:t>
            </a:r>
            <a:r>
              <a:rPr lang="fi-FI" dirty="0" smtClean="0"/>
              <a:t> ilmaantumista.  </a:t>
            </a:r>
          </a:p>
          <a:p>
            <a:r>
              <a:rPr lang="fi-FI" dirty="0" err="1" smtClean="0"/>
              <a:t>Tokolyyttinen</a:t>
            </a:r>
            <a:r>
              <a:rPr lang="fi-FI" dirty="0" smtClean="0"/>
              <a:t> teho on osoitettu lumekontrolloidussa tutkimuksessa </a:t>
            </a:r>
            <a:r>
              <a:rPr lang="fi-FI" dirty="0" err="1" smtClean="0"/>
              <a:t>beetasympatomimeeteillä</a:t>
            </a:r>
            <a:r>
              <a:rPr lang="fi-FI" dirty="0" smtClean="0"/>
              <a:t>, </a:t>
            </a:r>
            <a:r>
              <a:rPr lang="fi-FI" dirty="0" err="1" smtClean="0"/>
              <a:t>prostaglandiinin</a:t>
            </a:r>
            <a:r>
              <a:rPr lang="fi-FI" dirty="0" smtClean="0"/>
              <a:t> estäjillä ja </a:t>
            </a:r>
            <a:r>
              <a:rPr lang="fi-FI" dirty="0" err="1" smtClean="0"/>
              <a:t>oksitosiiniantagonisti</a:t>
            </a:r>
            <a:r>
              <a:rPr lang="fi-FI" dirty="0" smtClean="0"/>
              <a:t> </a:t>
            </a:r>
            <a:r>
              <a:rPr lang="fi-FI" dirty="0" err="1" smtClean="0"/>
              <a:t>atosibaanilla</a:t>
            </a:r>
            <a:r>
              <a:rPr lang="fi-FI" dirty="0" smtClean="0"/>
              <a:t>. Haittavaikutuksilla on suuri merkitys </a:t>
            </a:r>
            <a:r>
              <a:rPr lang="fi-FI" dirty="0" err="1" smtClean="0"/>
              <a:t>tokolyytin</a:t>
            </a:r>
            <a:r>
              <a:rPr lang="fi-FI" dirty="0" smtClean="0"/>
              <a:t> valinnassa.</a:t>
            </a:r>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1435608" y="260648"/>
            <a:ext cx="7498080" cy="5987752"/>
          </a:xfrm>
        </p:spPr>
        <p:txBody>
          <a:bodyPr>
            <a:normAutofit/>
          </a:bodyPr>
          <a:lstStyle/>
          <a:p>
            <a:r>
              <a:rPr lang="fi-FI" dirty="0" smtClean="0"/>
              <a:t>Mitkä ovat tällä hetkellä käytetyimmät </a:t>
            </a:r>
            <a:r>
              <a:rPr lang="fi-FI" dirty="0" err="1" smtClean="0"/>
              <a:t>tokolyytit</a:t>
            </a:r>
            <a:r>
              <a:rPr lang="fi-FI" dirty="0" smtClean="0"/>
              <a:t> ja niiden annostelut?</a:t>
            </a:r>
            <a:endParaRPr lang="en-US" dirty="0" smtClean="0"/>
          </a:p>
          <a:p>
            <a:pPr>
              <a:buNone/>
            </a:pPr>
            <a:r>
              <a:rPr lang="fi-FI" dirty="0" smtClean="0"/>
              <a:t> </a:t>
            </a:r>
            <a:endParaRPr lang="en-US" dirty="0" smtClean="0"/>
          </a:p>
          <a:p>
            <a:pPr>
              <a:buNone/>
            </a:pPr>
            <a:r>
              <a:rPr lang="fi-FI" dirty="0" smtClean="0"/>
              <a:t> </a:t>
            </a:r>
            <a:endParaRPr lang="en-US" dirty="0" smtClean="0"/>
          </a:p>
          <a:p>
            <a:r>
              <a:rPr lang="fi-FI" dirty="0" smtClean="0"/>
              <a:t>Mitkä ovat </a:t>
            </a:r>
            <a:r>
              <a:rPr lang="fi-FI" dirty="0" err="1" smtClean="0"/>
              <a:t>tokolyyttien</a:t>
            </a:r>
            <a:r>
              <a:rPr lang="fi-FI" dirty="0" smtClean="0"/>
              <a:t> haittavaikutukset?</a:t>
            </a:r>
            <a:endParaRPr lang="en-US" dirty="0" smtClean="0"/>
          </a:p>
          <a:p>
            <a:endParaRPr lang="en-US" dirty="0"/>
          </a:p>
        </p:txBody>
      </p:sp>
      <p:pic>
        <p:nvPicPr>
          <p:cNvPr id="4" name="Kuva 3" descr="K:\Opparin kuvat\P1010011.JPG"/>
          <p:cNvPicPr/>
          <p:nvPr/>
        </p:nvPicPr>
        <p:blipFill>
          <a:blip r:embed="rId2" cstate="print"/>
          <a:srcRect/>
          <a:stretch>
            <a:fillRect/>
          </a:stretch>
        </p:blipFill>
        <p:spPr bwMode="auto">
          <a:xfrm>
            <a:off x="5580112" y="3933056"/>
            <a:ext cx="2857500" cy="2143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p:cNvPicPr/>
          <p:nvPr/>
        </p:nvPicPr>
        <p:blipFill>
          <a:blip r:embed="rId2" cstate="print"/>
          <a:srcRect/>
          <a:stretch>
            <a:fillRect/>
          </a:stretch>
        </p:blipFill>
        <p:spPr bwMode="auto">
          <a:xfrm>
            <a:off x="6012160" y="4653136"/>
            <a:ext cx="2769096" cy="1656184"/>
          </a:xfrm>
          <a:prstGeom prst="rect">
            <a:avLst/>
          </a:prstGeom>
          <a:noFill/>
          <a:ln w="9525">
            <a:noFill/>
            <a:miter lim="800000"/>
            <a:headEnd/>
            <a:tailEnd/>
          </a:ln>
        </p:spPr>
      </p:pic>
      <p:sp>
        <p:nvSpPr>
          <p:cNvPr id="2" name="Otsikko 1"/>
          <p:cNvSpPr>
            <a:spLocks noGrp="1"/>
          </p:cNvSpPr>
          <p:nvPr>
            <p:ph type="title"/>
          </p:nvPr>
        </p:nvSpPr>
        <p:spPr/>
        <p:txBody>
          <a:bodyPr>
            <a:normAutofit fontScale="90000"/>
          </a:bodyPr>
          <a:lstStyle/>
          <a:p>
            <a:r>
              <a:rPr lang="fi-FI" dirty="0" err="1" smtClean="0"/>
              <a:t>Kortikosteroidihoito</a:t>
            </a:r>
            <a:r>
              <a:rPr lang="fi-FI" dirty="0" smtClean="0"/>
              <a:t> sikiön keuhkojen kypsyttämiseksi</a:t>
            </a:r>
            <a:endParaRPr lang="en-US" dirty="0"/>
          </a:p>
        </p:txBody>
      </p:sp>
      <p:sp>
        <p:nvSpPr>
          <p:cNvPr id="3" name="Sisällön paikkamerkki 2"/>
          <p:cNvSpPr>
            <a:spLocks noGrp="1"/>
          </p:cNvSpPr>
          <p:nvPr>
            <p:ph idx="1"/>
          </p:nvPr>
        </p:nvSpPr>
        <p:spPr>
          <a:xfrm>
            <a:off x="1435608" y="1556792"/>
            <a:ext cx="7498080" cy="4691608"/>
          </a:xfrm>
        </p:spPr>
        <p:txBody>
          <a:bodyPr>
            <a:normAutofit/>
          </a:bodyPr>
          <a:lstStyle/>
          <a:p>
            <a:r>
              <a:rPr lang="fi-FI" sz="2400" dirty="0" err="1" smtClean="0"/>
              <a:t>Kortikosteroidihoito</a:t>
            </a:r>
            <a:r>
              <a:rPr lang="fi-FI" sz="2400" dirty="0" smtClean="0"/>
              <a:t> uhkaavassa ennenaikaisessa synnytyksessä ennaltaehkäisee keskosen hengitysvaikeusoireyhtymää (RDS) vapauttamalla sikiön keuhkojen </a:t>
            </a:r>
            <a:r>
              <a:rPr lang="fi-FI" sz="2400" dirty="0" err="1" smtClean="0"/>
              <a:t>surfaktanttia</a:t>
            </a:r>
            <a:r>
              <a:rPr lang="fi-FI" sz="2400" dirty="0" smtClean="0"/>
              <a:t>. Se ehkäisee myös keskosen aivoverenvuotoja, infektioita, </a:t>
            </a:r>
            <a:r>
              <a:rPr lang="fi-FI" sz="2400" dirty="0" err="1" smtClean="0"/>
              <a:t>negrotisoivaa</a:t>
            </a:r>
            <a:r>
              <a:rPr lang="fi-FI" sz="2400" dirty="0" smtClean="0"/>
              <a:t> </a:t>
            </a:r>
            <a:r>
              <a:rPr lang="fi-FI" sz="2400" dirty="0" err="1" smtClean="0"/>
              <a:t>enterokoliittia</a:t>
            </a:r>
            <a:r>
              <a:rPr lang="fi-FI" sz="2400" dirty="0" smtClean="0"/>
              <a:t> ja kuolemaa. </a:t>
            </a:r>
          </a:p>
          <a:p>
            <a:r>
              <a:rPr lang="fi-FI" sz="2400" dirty="0" smtClean="0"/>
              <a:t>Hoito tulisi antaa uhkaavassa ennenaikaisessa synnytyksessä synnyttäjälle, jonka raskaus on kestänyt yli 24. tai alle 34. Raskausviikkoa.</a:t>
            </a:r>
            <a:endParaRPr lang="en-US" sz="2400" dirty="0" smtClean="0"/>
          </a:p>
          <a:p>
            <a:r>
              <a:rPr lang="fi-FI" sz="2400" dirty="0" smtClean="0"/>
              <a:t>Mikä on käytössä oleva lääkeaine ja miten se annostellaan?</a:t>
            </a:r>
            <a:endParaRPr lang="en-US" sz="2400"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smtClean="0"/>
              <a:t>POIKKEAVAN JÄLKEISVAIHEEN LÄÄKEHOITO</a:t>
            </a:r>
            <a:br>
              <a:rPr lang="fi-FI" dirty="0" smtClean="0"/>
            </a:br>
            <a:r>
              <a:rPr lang="fi-FI" dirty="0" smtClean="0"/>
              <a:t>Istukka </a:t>
            </a:r>
            <a:r>
              <a:rPr lang="fi-FI" dirty="0" err="1" smtClean="0"/>
              <a:t>retention</a:t>
            </a:r>
            <a:r>
              <a:rPr lang="fi-FI" dirty="0" smtClean="0"/>
              <a:t> lääkehoito</a:t>
            </a:r>
            <a:endParaRPr lang="en-US" dirty="0"/>
          </a:p>
        </p:txBody>
      </p:sp>
      <p:sp>
        <p:nvSpPr>
          <p:cNvPr id="3" name="Sisällön paikkamerkki 2"/>
          <p:cNvSpPr>
            <a:spLocks noGrp="1"/>
          </p:cNvSpPr>
          <p:nvPr>
            <p:ph idx="1"/>
          </p:nvPr>
        </p:nvSpPr>
        <p:spPr>
          <a:xfrm>
            <a:off x="1435608" y="1556792"/>
            <a:ext cx="7498080" cy="4691608"/>
          </a:xfrm>
        </p:spPr>
        <p:txBody>
          <a:bodyPr>
            <a:normAutofit fontScale="70000" lnSpcReduction="20000"/>
          </a:bodyPr>
          <a:lstStyle/>
          <a:p>
            <a:r>
              <a:rPr lang="fi-FI" dirty="0" smtClean="0"/>
              <a:t>Istukka syntyy yleensä kymmenen minuutin kuluessa lapsen syntymästä, mutta viimeistään kolmenkymmenen minuutin kuluessa. </a:t>
            </a:r>
          </a:p>
          <a:p>
            <a:r>
              <a:rPr lang="fi-FI" dirty="0" smtClean="0"/>
              <a:t>Täydellisesti tai osittaisesti irtoamaton istukka eli </a:t>
            </a:r>
            <a:r>
              <a:rPr lang="fi-FI" dirty="0" err="1" smtClean="0"/>
              <a:t>istukkaretentio</a:t>
            </a:r>
            <a:r>
              <a:rPr lang="fi-FI" dirty="0" smtClean="0"/>
              <a:t> voi johtaa synnytyksen jälkeiseen verenvuotoon, jolloin kohtu ei kykene supistumaan normaalisti.</a:t>
            </a:r>
          </a:p>
          <a:p>
            <a:endParaRPr lang="fi-FI" dirty="0" smtClean="0"/>
          </a:p>
          <a:p>
            <a:pPr>
              <a:buNone/>
            </a:pPr>
            <a:endParaRPr lang="fi-FI" dirty="0" smtClean="0"/>
          </a:p>
          <a:p>
            <a:r>
              <a:rPr lang="fi-FI" dirty="0" smtClean="0"/>
              <a:t>Mitkä tekijät altistavat </a:t>
            </a:r>
            <a:r>
              <a:rPr lang="fi-FI" dirty="0" err="1" smtClean="0"/>
              <a:t>istukkaretentioon</a:t>
            </a:r>
            <a:r>
              <a:rPr lang="fi-FI" dirty="0" smtClean="0"/>
              <a:t>?</a:t>
            </a:r>
            <a:endParaRPr lang="en-US" dirty="0" smtClean="0"/>
          </a:p>
          <a:p>
            <a:pPr>
              <a:buNone/>
            </a:pPr>
            <a:r>
              <a:rPr lang="fi-FI" dirty="0" smtClean="0"/>
              <a:t> </a:t>
            </a:r>
            <a:endParaRPr lang="en-US" dirty="0" smtClean="0"/>
          </a:p>
          <a:p>
            <a:endParaRPr lang="en-US" dirty="0" smtClean="0"/>
          </a:p>
          <a:p>
            <a:r>
              <a:rPr lang="fi-FI" dirty="0" smtClean="0"/>
              <a:t>Mitä lääkkeettömiä keinoja voidaan käyttää istukan ulos auttamiseksi?</a:t>
            </a:r>
            <a:endParaRPr lang="en-US" dirty="0" smtClean="0"/>
          </a:p>
          <a:p>
            <a:endParaRPr lang="en-US" dirty="0" smtClean="0"/>
          </a:p>
          <a:p>
            <a:r>
              <a:rPr lang="fi-FI" dirty="0" smtClean="0"/>
              <a:t>Mitä lääkkeitä ja millä annoksella voidaan käyttää tarvittaessa istukan ulos auttamiseksi?</a:t>
            </a:r>
            <a:endParaRPr lang="en-US" dirty="0" smtClean="0"/>
          </a:p>
          <a:p>
            <a:endParaRPr lang="en-US" dirty="0"/>
          </a:p>
        </p:txBody>
      </p:sp>
      <p:pic>
        <p:nvPicPr>
          <p:cNvPr id="4" name="Kuva 3"/>
          <p:cNvPicPr/>
          <p:nvPr/>
        </p:nvPicPr>
        <p:blipFill>
          <a:blip r:embed="rId2" cstate="print"/>
          <a:srcRect/>
          <a:stretch>
            <a:fillRect/>
          </a:stretch>
        </p:blipFill>
        <p:spPr bwMode="auto">
          <a:xfrm>
            <a:off x="6516216" y="2780928"/>
            <a:ext cx="533400" cy="1885950"/>
          </a:xfrm>
          <a:prstGeom prst="rect">
            <a:avLst/>
          </a:prstGeom>
          <a:noFill/>
          <a:ln w="9525">
            <a:noFill/>
            <a:miter lim="800000"/>
            <a:headEnd/>
            <a:tailEnd/>
          </a:ln>
        </p:spPr>
      </p:pic>
      <p:pic>
        <p:nvPicPr>
          <p:cNvPr id="5" name="Kuva 4"/>
          <p:cNvPicPr/>
          <p:nvPr/>
        </p:nvPicPr>
        <p:blipFill>
          <a:blip r:embed="rId3" cstate="print"/>
          <a:srcRect/>
          <a:stretch>
            <a:fillRect/>
          </a:stretch>
        </p:blipFill>
        <p:spPr bwMode="auto">
          <a:xfrm>
            <a:off x="7236296" y="2852936"/>
            <a:ext cx="476250" cy="1704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err="1" smtClean="0"/>
              <a:t>Atonisen</a:t>
            </a:r>
            <a:r>
              <a:rPr lang="fi-FI" dirty="0" smtClean="0"/>
              <a:t> kohdun lääkkeellinen supistaminen</a:t>
            </a:r>
            <a:endParaRPr lang="en-US" dirty="0"/>
          </a:p>
        </p:txBody>
      </p:sp>
      <p:sp>
        <p:nvSpPr>
          <p:cNvPr id="3" name="Sisällön paikkamerkki 2"/>
          <p:cNvSpPr>
            <a:spLocks noGrp="1"/>
          </p:cNvSpPr>
          <p:nvPr>
            <p:ph idx="1"/>
          </p:nvPr>
        </p:nvSpPr>
        <p:spPr/>
        <p:txBody>
          <a:bodyPr>
            <a:normAutofit fontScale="85000" lnSpcReduction="20000"/>
          </a:bodyPr>
          <a:lstStyle/>
          <a:p>
            <a:pPr>
              <a:buNone/>
            </a:pPr>
            <a:r>
              <a:rPr lang="fi-FI" dirty="0" smtClean="0"/>
              <a:t> </a:t>
            </a:r>
            <a:endParaRPr lang="en-US" dirty="0" smtClean="0"/>
          </a:p>
          <a:p>
            <a:r>
              <a:rPr lang="fi-FI" dirty="0" smtClean="0"/>
              <a:t>Tavallisin syy poikkeavaan verenvuotoon synnytyksen jälkeen on kohdun huono supistuminen eli </a:t>
            </a:r>
            <a:r>
              <a:rPr lang="fi-FI" dirty="0" err="1" smtClean="0"/>
              <a:t>atonia</a:t>
            </a:r>
            <a:r>
              <a:rPr lang="fi-FI" dirty="0" smtClean="0"/>
              <a:t>. </a:t>
            </a:r>
          </a:p>
          <a:p>
            <a:r>
              <a:rPr lang="fi-FI" dirty="0" smtClean="0"/>
              <a:t>Kun vuotoa tulee yli 500 millilitraa, on se patologinen vuoto.</a:t>
            </a:r>
          </a:p>
          <a:p>
            <a:r>
              <a:rPr lang="fi-FI" dirty="0" smtClean="0"/>
              <a:t> </a:t>
            </a:r>
            <a:r>
              <a:rPr lang="fi-FI" dirty="0" err="1" smtClean="0"/>
              <a:t>Atonialle</a:t>
            </a:r>
            <a:r>
              <a:rPr lang="fi-FI" dirty="0" smtClean="0"/>
              <a:t> altistavia tekijöitä on monia mm. </a:t>
            </a:r>
            <a:r>
              <a:rPr lang="fi-FI" dirty="0" err="1" smtClean="0"/>
              <a:t>monisikiöraskaus</a:t>
            </a:r>
            <a:r>
              <a:rPr lang="fi-FI" dirty="0" smtClean="0"/>
              <a:t> ja pitkittynyt </a:t>
            </a:r>
            <a:r>
              <a:rPr lang="fi-FI" dirty="0" err="1" smtClean="0"/>
              <a:t>oksitosiinilla</a:t>
            </a:r>
            <a:r>
              <a:rPr lang="fi-FI" dirty="0" smtClean="0"/>
              <a:t> ylläpidetty synnytys.</a:t>
            </a:r>
          </a:p>
          <a:p>
            <a:endParaRPr lang="fi-FI" dirty="0" smtClean="0"/>
          </a:p>
          <a:p>
            <a:endParaRPr lang="en-US" dirty="0" smtClean="0"/>
          </a:p>
          <a:p>
            <a:r>
              <a:rPr lang="fi-FI" dirty="0" err="1" smtClean="0"/>
              <a:t>Atonisen</a:t>
            </a:r>
            <a:r>
              <a:rPr lang="fi-FI" dirty="0" smtClean="0"/>
              <a:t> kohdun lääkehoito?</a:t>
            </a:r>
            <a:endParaRPr lang="en-US" dirty="0" smtClean="0"/>
          </a:p>
          <a:p>
            <a:pPr>
              <a:buNone/>
            </a:pPr>
            <a:r>
              <a:rPr lang="fi-FI" dirty="0" smtClean="0"/>
              <a:t> </a:t>
            </a:r>
            <a:endParaRPr lang="en-US" dirty="0" smtClean="0"/>
          </a:p>
          <a:p>
            <a:r>
              <a:rPr lang="fi-FI" dirty="0" smtClean="0"/>
              <a:t>Kuinka korjaat patologisen vuodon synnytyksen jälkeen?</a:t>
            </a:r>
            <a:endParaRPr lang="en-US" dirty="0" smtClean="0"/>
          </a:p>
          <a:p>
            <a:pPr>
              <a:buNone/>
            </a:pPr>
            <a:r>
              <a:rPr lang="fi-FI"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435608" y="836712"/>
            <a:ext cx="7498080" cy="580926"/>
          </a:xfrm>
        </p:spPr>
        <p:txBody>
          <a:bodyPr>
            <a:normAutofit fontScale="90000"/>
          </a:bodyPr>
          <a:lstStyle/>
          <a:p>
            <a:r>
              <a:rPr lang="fi-FI" dirty="0" smtClean="0"/>
              <a:t>KORKEAN  RISKIN SYNNYTYS</a:t>
            </a:r>
            <a:br>
              <a:rPr lang="fi-FI" dirty="0" smtClean="0"/>
            </a:br>
            <a:r>
              <a:rPr lang="fi-FI" dirty="0" err="1" smtClean="0"/>
              <a:t>Pre-eklampisian</a:t>
            </a:r>
            <a:r>
              <a:rPr lang="fi-FI" dirty="0" smtClean="0"/>
              <a:t> ja </a:t>
            </a:r>
            <a:r>
              <a:rPr lang="fi-FI" dirty="0" err="1" smtClean="0"/>
              <a:t>eklampsian</a:t>
            </a:r>
            <a:r>
              <a:rPr lang="fi-FI" dirty="0" smtClean="0"/>
              <a:t> lääkehoito synnytyksessä</a:t>
            </a:r>
            <a:endParaRPr lang="en-US" dirty="0"/>
          </a:p>
        </p:txBody>
      </p:sp>
      <p:sp>
        <p:nvSpPr>
          <p:cNvPr id="3" name="Sisällön paikkamerkki 2"/>
          <p:cNvSpPr>
            <a:spLocks noGrp="1"/>
          </p:cNvSpPr>
          <p:nvPr>
            <p:ph idx="1"/>
          </p:nvPr>
        </p:nvSpPr>
        <p:spPr>
          <a:xfrm>
            <a:off x="1435608" y="1700808"/>
            <a:ext cx="7498080" cy="4824536"/>
          </a:xfrm>
        </p:spPr>
        <p:txBody>
          <a:bodyPr>
            <a:normAutofit lnSpcReduction="10000"/>
          </a:bodyPr>
          <a:lstStyle/>
          <a:p>
            <a:pPr>
              <a:buNone/>
            </a:pPr>
            <a:r>
              <a:rPr lang="fi-FI" sz="1600" b="1" dirty="0" smtClean="0"/>
              <a:t> </a:t>
            </a:r>
            <a:endParaRPr lang="en-US" sz="1600" b="1" dirty="0" smtClean="0"/>
          </a:p>
          <a:p>
            <a:pPr>
              <a:buNone/>
            </a:pPr>
            <a:r>
              <a:rPr lang="fi-FI" sz="1600" dirty="0" smtClean="0"/>
              <a:t> </a:t>
            </a:r>
            <a:endParaRPr lang="en-US" sz="1600" dirty="0" smtClean="0"/>
          </a:p>
          <a:p>
            <a:r>
              <a:rPr lang="fi-FI" sz="1800" dirty="0" err="1" smtClean="0"/>
              <a:t>Pre-eklampsian</a:t>
            </a:r>
            <a:r>
              <a:rPr lang="fi-FI" sz="1800" dirty="0" smtClean="0"/>
              <a:t> oireita ovat kohonnut verenpaine ja proteiiniuria 20. raskausviikon jälkeen. Oireena saattaa esiintyä myös päänsärkyä, näköoireita, ylävatsakipua, </a:t>
            </a:r>
            <a:r>
              <a:rPr lang="fi-FI" sz="1800" dirty="0" err="1" smtClean="0"/>
              <a:t>oliguriaa</a:t>
            </a:r>
            <a:r>
              <a:rPr lang="fi-FI" sz="1800" dirty="0" smtClean="0"/>
              <a:t> eli vähävirtsaisuutta, hengenahdistusta ja turvotusta. </a:t>
            </a:r>
          </a:p>
          <a:p>
            <a:r>
              <a:rPr lang="fi-FI" sz="1800" dirty="0" err="1" smtClean="0"/>
              <a:t>Eklampsia</a:t>
            </a:r>
            <a:r>
              <a:rPr lang="fi-FI" sz="1800" dirty="0" smtClean="0"/>
              <a:t> tarkoittaa </a:t>
            </a:r>
            <a:r>
              <a:rPr lang="fi-FI" sz="1800" dirty="0" err="1" smtClean="0"/>
              <a:t>grand</a:t>
            </a:r>
            <a:r>
              <a:rPr lang="fi-FI" sz="1800" dirty="0" smtClean="0"/>
              <a:t> </a:t>
            </a:r>
            <a:r>
              <a:rPr lang="fi-FI" sz="1800" dirty="0" err="1" smtClean="0"/>
              <a:t>mal-tyyppisiä</a:t>
            </a:r>
            <a:r>
              <a:rPr lang="fi-FI" sz="1800" dirty="0" smtClean="0"/>
              <a:t> epileptisiä kouristuksia, jotka ilmaantuvat </a:t>
            </a:r>
            <a:r>
              <a:rPr lang="fi-FI" sz="1800" dirty="0" err="1" smtClean="0"/>
              <a:t>pre-eklampsian</a:t>
            </a:r>
            <a:r>
              <a:rPr lang="fi-FI" sz="1800" dirty="0" smtClean="0"/>
              <a:t> aikana. Tarvittaessa </a:t>
            </a:r>
            <a:r>
              <a:rPr lang="fi-FI" sz="1800" dirty="0" err="1" smtClean="0"/>
              <a:t>pre-eklampsiaa</a:t>
            </a:r>
            <a:r>
              <a:rPr lang="fi-FI" sz="1800" dirty="0" smtClean="0"/>
              <a:t> hoidetaan lääkkeillä, joilla vaikutetaan esim. verenpaineeseen tai kouristuksiin, mutta raskauden päättäminen on ainoa tehokas hoito </a:t>
            </a:r>
            <a:r>
              <a:rPr lang="fi-FI" sz="1800" dirty="0" err="1" smtClean="0"/>
              <a:t>pre-eklampsiaan</a:t>
            </a:r>
            <a:r>
              <a:rPr lang="fi-FI" sz="1800" dirty="0" smtClean="0"/>
              <a:t>. </a:t>
            </a:r>
          </a:p>
          <a:p>
            <a:r>
              <a:rPr lang="fi-FI" sz="1800" dirty="0" smtClean="0"/>
              <a:t>Verenpainetta laskevaa lääkehoitoa suositellaan, kun systolinen paine nousee 180 mm </a:t>
            </a:r>
            <a:r>
              <a:rPr lang="fi-FI" sz="1800" dirty="0" err="1" smtClean="0"/>
              <a:t>Hg</a:t>
            </a:r>
            <a:r>
              <a:rPr lang="fi-FI" sz="1800" dirty="0" smtClean="0"/>
              <a:t> tai diastolinen paine 110 mm </a:t>
            </a:r>
            <a:r>
              <a:rPr lang="fi-FI" sz="1800" dirty="0" err="1" smtClean="0"/>
              <a:t>Hg</a:t>
            </a:r>
            <a:r>
              <a:rPr lang="fi-FI" sz="1800" dirty="0" smtClean="0"/>
              <a:t>. Istukkaveren kierron vastus on kohonnut </a:t>
            </a:r>
            <a:r>
              <a:rPr lang="fi-FI" sz="1800" dirty="0" err="1" smtClean="0"/>
              <a:t>pre-eklampsiassa</a:t>
            </a:r>
            <a:r>
              <a:rPr lang="fi-FI" sz="1800" dirty="0" smtClean="0"/>
              <a:t>, jolloin äidin verenpaineen liian äkillisen ja suuren laskun johdosta verenkierto istukassa voi pienentyä ja sikiö kärsiä hapenpuutteesta. </a:t>
            </a:r>
          </a:p>
          <a:p>
            <a:r>
              <a:rPr lang="fi-FI" sz="1800" dirty="0" smtClean="0"/>
              <a:t>Lääkehoitoa voidaan toteuttaa suun kautta tai </a:t>
            </a:r>
            <a:r>
              <a:rPr lang="fi-FI" sz="1800" dirty="0" err="1" smtClean="0"/>
              <a:t>infuusiona</a:t>
            </a:r>
            <a:r>
              <a:rPr lang="fi-FI" sz="1800" dirty="0" smtClean="0"/>
              <a:t> annettavilla lääkkeillä. Verenpainetta laskevina lääkkeinä voidaan käyttää esim. </a:t>
            </a:r>
            <a:r>
              <a:rPr lang="fi-FI" sz="1800" dirty="0" err="1" smtClean="0"/>
              <a:t>labetalolia</a:t>
            </a:r>
            <a:r>
              <a:rPr lang="fi-FI" sz="1800" dirty="0" smtClean="0"/>
              <a:t> tai </a:t>
            </a:r>
            <a:r>
              <a:rPr lang="fi-FI" sz="1800" dirty="0" err="1" smtClean="0"/>
              <a:t>nifedipiiniä</a:t>
            </a:r>
            <a:r>
              <a:rPr lang="fi-FI" sz="1800" dirty="0" smtClean="0"/>
              <a:t>.  </a:t>
            </a:r>
          </a:p>
          <a:p>
            <a:r>
              <a:rPr lang="fi-FI" sz="1800" dirty="0" smtClean="0"/>
              <a:t>Laskimonsisäisesti annettava magnesiumsulfaatti on suositeltavin lääke </a:t>
            </a:r>
            <a:r>
              <a:rPr lang="fi-FI" sz="1800" dirty="0" err="1" smtClean="0"/>
              <a:t>eklampsian</a:t>
            </a:r>
            <a:r>
              <a:rPr lang="fi-FI" sz="1800" dirty="0" smtClean="0"/>
              <a:t> estossa ja hoidossa.</a:t>
            </a:r>
            <a:endParaRPr lang="en-US" sz="1800" dirty="0" smtClean="0"/>
          </a:p>
          <a:p>
            <a:endParaRPr lang="en-US" sz="1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1435608" y="836712"/>
            <a:ext cx="7498080" cy="5411688"/>
          </a:xfrm>
        </p:spPr>
        <p:txBody>
          <a:bodyPr>
            <a:normAutofit/>
          </a:bodyPr>
          <a:lstStyle/>
          <a:p>
            <a:r>
              <a:rPr lang="fi-FI" dirty="0" err="1" smtClean="0"/>
              <a:t>Magnesium-infuusion</a:t>
            </a:r>
            <a:r>
              <a:rPr lang="fi-FI" dirty="0" smtClean="0"/>
              <a:t> annostelut ja kuinka tarkkailet potilasta?</a:t>
            </a:r>
            <a:endParaRPr lang="en-US" dirty="0" smtClean="0"/>
          </a:p>
          <a:p>
            <a:pPr>
              <a:buNone/>
            </a:pPr>
            <a:r>
              <a:rPr lang="fi-FI" dirty="0" smtClean="0"/>
              <a:t> </a:t>
            </a:r>
            <a:endParaRPr lang="en-US" dirty="0" smtClean="0"/>
          </a:p>
          <a:p>
            <a:pPr>
              <a:buNone/>
            </a:pPr>
            <a:r>
              <a:rPr lang="fi-FI" dirty="0" smtClean="0"/>
              <a:t> </a:t>
            </a:r>
            <a:endParaRPr lang="en-US" dirty="0" smtClean="0"/>
          </a:p>
          <a:p>
            <a:pPr>
              <a:buNone/>
            </a:pPr>
            <a:endParaRPr lang="en-US" dirty="0" smtClean="0"/>
          </a:p>
          <a:p>
            <a:r>
              <a:rPr lang="fi-FI" dirty="0" smtClean="0"/>
              <a:t>Kouristavan potilaan lääkehoito?</a:t>
            </a:r>
            <a:endParaRPr lang="en-US" dirty="0" smtClean="0"/>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smtClean="0"/>
              <a:t>Diabeetikon ja </a:t>
            </a:r>
            <a:r>
              <a:rPr lang="fi-FI" dirty="0" err="1" smtClean="0"/>
              <a:t>insuliinigestaatiodiabeetikon</a:t>
            </a:r>
            <a:r>
              <a:rPr lang="fi-FI" dirty="0" smtClean="0"/>
              <a:t> lääkehoito synnytyksen aikana</a:t>
            </a:r>
            <a:endParaRPr lang="en-US" dirty="0"/>
          </a:p>
        </p:txBody>
      </p:sp>
      <p:sp>
        <p:nvSpPr>
          <p:cNvPr id="3" name="Sisällön paikkamerkki 2"/>
          <p:cNvSpPr>
            <a:spLocks noGrp="1"/>
          </p:cNvSpPr>
          <p:nvPr>
            <p:ph idx="1"/>
          </p:nvPr>
        </p:nvSpPr>
        <p:spPr/>
        <p:txBody>
          <a:bodyPr>
            <a:normAutofit/>
          </a:bodyPr>
          <a:lstStyle/>
          <a:p>
            <a:r>
              <a:rPr lang="fi-FI" dirty="0" smtClean="0"/>
              <a:t>Huolellinen raskauden suunnittelu ja hyvä hoitotasapaino raskauden alussa ovat tärkeät tekijät diabeetikon raskauden hoidossa. Tällä tavoin ehkäistään ongelmia, jotka voivat vaarantaa äidin ja sikiön terveyden. </a:t>
            </a:r>
          </a:p>
          <a:p>
            <a:r>
              <a:rPr lang="fi-FI" dirty="0" err="1" smtClean="0"/>
              <a:t>Gestaatiodiabetes</a:t>
            </a:r>
            <a:r>
              <a:rPr lang="fi-FI" dirty="0" smtClean="0"/>
              <a:t> eli raskausdiabetes on </a:t>
            </a:r>
            <a:r>
              <a:rPr lang="fi-FI" dirty="0" err="1" smtClean="0"/>
              <a:t>glukoosiaineenvaihdunnanhäriö</a:t>
            </a:r>
            <a:r>
              <a:rPr lang="fi-FI" dirty="0" smtClean="0"/>
              <a:t>, joka ilmenee ensimmäisen kerran raskauden aikana. Insuliinin vaikutus on heikentynyt elimistössä.</a:t>
            </a:r>
            <a:endParaRPr lang="en-US" dirty="0" smtClean="0"/>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Raskausdiabetes</a:t>
            </a:r>
            <a:endParaRPr lang="en-US" dirty="0"/>
          </a:p>
        </p:txBody>
      </p:sp>
      <p:sp>
        <p:nvSpPr>
          <p:cNvPr id="3" name="Sisällön paikkamerkki 2"/>
          <p:cNvSpPr>
            <a:spLocks noGrp="1"/>
          </p:cNvSpPr>
          <p:nvPr>
            <p:ph idx="1"/>
          </p:nvPr>
        </p:nvSpPr>
        <p:spPr/>
        <p:txBody>
          <a:bodyPr>
            <a:normAutofit fontScale="92500" lnSpcReduction="20000"/>
          </a:bodyPr>
          <a:lstStyle/>
          <a:p>
            <a:r>
              <a:rPr lang="fi-FI" dirty="0" smtClean="0"/>
              <a:t>Raskaudenaikaista insuliinihoitoa jatketaan tavanomaisin annoksin synnytyksen aikana niin kauan kuin äiti syö normaalisti. </a:t>
            </a:r>
          </a:p>
          <a:p>
            <a:r>
              <a:rPr lang="fi-FI" dirty="0" smtClean="0"/>
              <a:t>Insuliini annoksen ollessa suuri yli 60 IU/vrk raskauden aikana, synnytys hoidetaan kuten tavallisen </a:t>
            </a:r>
            <a:r>
              <a:rPr lang="fi-FI" dirty="0" err="1" smtClean="0"/>
              <a:t>insuulinidiabeetikon</a:t>
            </a:r>
            <a:r>
              <a:rPr lang="fi-FI" dirty="0" smtClean="0"/>
              <a:t> synnytys. </a:t>
            </a:r>
          </a:p>
          <a:p>
            <a:r>
              <a:rPr lang="fi-FI" dirty="0" smtClean="0"/>
              <a:t>Raskausdiabeetikon insuliinihoito lopetetaan synnytykseen ja verensokeripitoisuuden tiheä seuranta, kun äiti on syönyt synnytyksen jälkeen. </a:t>
            </a:r>
          </a:p>
          <a:p>
            <a:r>
              <a:rPr lang="fi-FI" dirty="0" smtClean="0"/>
              <a:t>Verensokeria seurataan vielä 1-3 vuorokauden ajan aamuisin ja aterioiden jälkeen, jotta saadaan selville tarvitseeko äiti raskauden jälkeen insuliinihoitoa.</a:t>
            </a:r>
            <a:endParaRPr lang="en-US"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Diabetes</a:t>
            </a:r>
            <a:endParaRPr lang="en-US" dirty="0"/>
          </a:p>
        </p:txBody>
      </p:sp>
      <p:sp>
        <p:nvSpPr>
          <p:cNvPr id="3" name="Sisällön paikkamerkki 2"/>
          <p:cNvSpPr>
            <a:spLocks noGrp="1"/>
          </p:cNvSpPr>
          <p:nvPr>
            <p:ph idx="1"/>
          </p:nvPr>
        </p:nvSpPr>
        <p:spPr/>
        <p:txBody>
          <a:bodyPr>
            <a:normAutofit fontScale="92500" lnSpcReduction="20000"/>
          </a:bodyPr>
          <a:lstStyle/>
          <a:p>
            <a:r>
              <a:rPr lang="fi-FI" dirty="0" smtClean="0"/>
              <a:t>Ennen synnytystä tulee diabeetikon ottaa insuliininsa normaalisti. Jotta turvataan vastasyntyneen normaali verensokeritaso, pyritään äidin verensokeritaso pitämään mahdollisimman fysiologisena. </a:t>
            </a:r>
          </a:p>
          <a:p>
            <a:r>
              <a:rPr lang="fi-FI" dirty="0" smtClean="0"/>
              <a:t>Synnyttäjän verensokeria seurataan vuorokausikäyrän avulla. </a:t>
            </a:r>
          </a:p>
          <a:p>
            <a:r>
              <a:rPr lang="fi-FI" dirty="0" smtClean="0"/>
              <a:t>Suonensisäinen </a:t>
            </a:r>
            <a:r>
              <a:rPr lang="fi-FI" dirty="0" err="1" smtClean="0"/>
              <a:t>insuuliini-infuusio</a:t>
            </a:r>
            <a:r>
              <a:rPr lang="fi-FI" dirty="0" smtClean="0"/>
              <a:t> aloitetaan synnytyksen käynnistyessä. </a:t>
            </a:r>
          </a:p>
          <a:p>
            <a:r>
              <a:rPr lang="fi-FI" dirty="0" smtClean="0"/>
              <a:t>Synnytyksen jälkeen äiti siirtyy mahdollisimman nopeasti ihonalaiseen insuliinin annosteluun. Hoito aloitetaan pienillä insuliini annoksilla, jotka ovat yleensä suunniteltu etukäteen.  </a:t>
            </a:r>
            <a:endParaRPr lang="en-US" dirty="0" smtClean="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1331640" y="620688"/>
            <a:ext cx="7602048" cy="5627712"/>
          </a:xfrm>
        </p:spPr>
        <p:txBody>
          <a:bodyPr>
            <a:normAutofit/>
          </a:bodyPr>
          <a:lstStyle/>
          <a:p>
            <a:r>
              <a:rPr lang="fi-FI" dirty="0" smtClean="0"/>
              <a:t>Mikä on synnyttäjän tavoite verensokeritaso </a:t>
            </a:r>
            <a:r>
              <a:rPr lang="fi-FI" dirty="0" err="1" smtClean="0"/>
              <a:t>gestaatiodiabeetikolla</a:t>
            </a:r>
            <a:r>
              <a:rPr lang="fi-FI" dirty="0" smtClean="0"/>
              <a:t> ja diabeetikolla?</a:t>
            </a:r>
            <a:endParaRPr lang="en-US" dirty="0" smtClean="0"/>
          </a:p>
          <a:p>
            <a:pPr>
              <a:buNone/>
            </a:pPr>
            <a:r>
              <a:rPr lang="fi-FI" dirty="0" smtClean="0"/>
              <a:t> </a:t>
            </a:r>
            <a:endParaRPr lang="en-US" dirty="0" smtClean="0"/>
          </a:p>
          <a:p>
            <a:pPr>
              <a:buNone/>
            </a:pPr>
            <a:r>
              <a:rPr lang="fi-FI" dirty="0" smtClean="0"/>
              <a:t> </a:t>
            </a:r>
            <a:endParaRPr lang="en-US" dirty="0" smtClean="0"/>
          </a:p>
          <a:p>
            <a:r>
              <a:rPr lang="fi-FI" dirty="0" smtClean="0"/>
              <a:t>Miten verensokeri pidetään tasaisena lääkehoidollisesti synnytyksen aikana?</a:t>
            </a:r>
            <a:endParaRPr lang="en-US" dirty="0" smtClean="0"/>
          </a:p>
          <a:p>
            <a:pPr>
              <a:buNone/>
            </a:pPr>
            <a:r>
              <a:rPr lang="fi-FI" dirty="0" smtClean="0"/>
              <a:t> </a:t>
            </a:r>
            <a:endParaRPr lang="en-US" dirty="0" smtClean="0"/>
          </a:p>
          <a:p>
            <a:pPr>
              <a:buNone/>
            </a:pPr>
            <a:r>
              <a:rPr lang="fi-FI" dirty="0" smtClean="0"/>
              <a:t> </a:t>
            </a:r>
            <a:endParaRPr lang="en-US" dirty="0" smtClean="0"/>
          </a:p>
          <a:p>
            <a:pPr>
              <a:buNone/>
            </a:pPr>
            <a:endParaRPr lang="en-US" dirty="0"/>
          </a:p>
        </p:txBody>
      </p:sp>
      <p:pic>
        <p:nvPicPr>
          <p:cNvPr id="4" name="Kuva 3" descr="K:\Opparin kuvat\P1010015.JPG"/>
          <p:cNvPicPr/>
          <p:nvPr/>
        </p:nvPicPr>
        <p:blipFill>
          <a:blip r:embed="rId2" cstate="print"/>
          <a:srcRect/>
          <a:stretch>
            <a:fillRect/>
          </a:stretch>
        </p:blipFill>
        <p:spPr bwMode="auto">
          <a:xfrm>
            <a:off x="5580112" y="4221088"/>
            <a:ext cx="3177530" cy="21602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smtClean="0"/>
              <a:t>Epilepsia kohtauksen hoito synnytyksen aikana</a:t>
            </a:r>
            <a:endParaRPr lang="en-US" dirty="0"/>
          </a:p>
        </p:txBody>
      </p:sp>
      <p:sp>
        <p:nvSpPr>
          <p:cNvPr id="3" name="Sisällön paikkamerkki 2"/>
          <p:cNvSpPr>
            <a:spLocks noGrp="1"/>
          </p:cNvSpPr>
          <p:nvPr>
            <p:ph idx="1"/>
          </p:nvPr>
        </p:nvSpPr>
        <p:spPr>
          <a:xfrm>
            <a:off x="1435608" y="1052736"/>
            <a:ext cx="7498080" cy="5195664"/>
          </a:xfrm>
        </p:spPr>
        <p:txBody>
          <a:bodyPr>
            <a:normAutofit fontScale="85000" lnSpcReduction="20000"/>
          </a:bodyPr>
          <a:lstStyle/>
          <a:p>
            <a:pPr>
              <a:buNone/>
            </a:pPr>
            <a:endParaRPr lang="en-US" dirty="0" smtClean="0"/>
          </a:p>
          <a:p>
            <a:r>
              <a:rPr lang="fi-FI" dirty="0" smtClean="0"/>
              <a:t>Epilepsiaa sairastavan äidin raskautta seurataan tavanomaista tarkemmin äitiyspoliklinikalla. Lisäksi neurologi seuraa äidin vointia, kohtaustilannetta ja lääkeainepitoisuuksia tiheästi raskauden aikana. </a:t>
            </a:r>
          </a:p>
          <a:p>
            <a:r>
              <a:rPr lang="fi-FI" dirty="0" smtClean="0"/>
              <a:t>Synnytyksessä pyritään normaaliin alatiesynnytykseen. Epilepsiapotilaista noin 5 %:lla on todettu kohtaus synnytyksen aikana. </a:t>
            </a:r>
          </a:p>
          <a:p>
            <a:r>
              <a:rPr lang="fi-FI" dirty="0" smtClean="0"/>
              <a:t>Status </a:t>
            </a:r>
            <a:r>
              <a:rPr lang="fi-FI" dirty="0" err="1" smtClean="0"/>
              <a:t>epilepticus</a:t>
            </a:r>
            <a:r>
              <a:rPr lang="fi-FI" dirty="0" smtClean="0"/>
              <a:t> eli pitkittynyt epileptinen kohtaus esiintyy noin 1-2 %:ssa synnytyksistä.  </a:t>
            </a:r>
            <a:r>
              <a:rPr lang="fi-FI" dirty="0" err="1" smtClean="0"/>
              <a:t>Elektiivistä</a:t>
            </a:r>
            <a:r>
              <a:rPr lang="fi-FI" dirty="0" smtClean="0"/>
              <a:t> sektiota harkitaan potilailla, jotka saavat status </a:t>
            </a:r>
            <a:r>
              <a:rPr lang="fi-FI" dirty="0" err="1" smtClean="0"/>
              <a:t>epilepticus</a:t>
            </a:r>
            <a:r>
              <a:rPr lang="fi-FI" dirty="0" smtClean="0"/>
              <a:t> kohtauksen stressi tilanteissa.</a:t>
            </a:r>
          </a:p>
          <a:p>
            <a:pPr>
              <a:buNone/>
            </a:pPr>
            <a:endParaRPr lang="en-US" dirty="0" smtClean="0"/>
          </a:p>
          <a:p>
            <a:r>
              <a:rPr lang="fi-FI" dirty="0" smtClean="0"/>
              <a:t>Lääkehoito status </a:t>
            </a:r>
            <a:r>
              <a:rPr lang="fi-FI" dirty="0" err="1" smtClean="0"/>
              <a:t>epilepticus</a:t>
            </a:r>
            <a:r>
              <a:rPr lang="fi-FI" dirty="0" smtClean="0"/>
              <a:t> tilanteessa?</a:t>
            </a:r>
            <a:endParaRPr lang="en-US"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435608" y="188640"/>
            <a:ext cx="7498080" cy="1228998"/>
          </a:xfrm>
        </p:spPr>
        <p:txBody>
          <a:bodyPr>
            <a:normAutofit fontScale="90000"/>
          </a:bodyPr>
          <a:lstStyle/>
          <a:p>
            <a:r>
              <a:rPr lang="fi-FI" dirty="0" err="1" smtClean="0"/>
              <a:t>Korioamnioniitin</a:t>
            </a:r>
            <a:r>
              <a:rPr lang="fi-FI" dirty="0" smtClean="0"/>
              <a:t> lääkehoito synnytyksen aikana</a:t>
            </a:r>
            <a:endParaRPr lang="en-US" dirty="0"/>
          </a:p>
        </p:txBody>
      </p:sp>
      <p:sp>
        <p:nvSpPr>
          <p:cNvPr id="3" name="Sisällön paikkamerkki 2"/>
          <p:cNvSpPr>
            <a:spLocks noGrp="1"/>
          </p:cNvSpPr>
          <p:nvPr>
            <p:ph idx="1"/>
          </p:nvPr>
        </p:nvSpPr>
        <p:spPr>
          <a:xfrm>
            <a:off x="1435608" y="1340768"/>
            <a:ext cx="7498080" cy="4907632"/>
          </a:xfrm>
        </p:spPr>
        <p:txBody>
          <a:bodyPr>
            <a:normAutofit fontScale="92500" lnSpcReduction="20000"/>
          </a:bodyPr>
          <a:lstStyle/>
          <a:p>
            <a:r>
              <a:rPr lang="fi-FI" dirty="0" smtClean="0"/>
              <a:t> Useimmiten </a:t>
            </a:r>
            <a:r>
              <a:rPr lang="fi-FI" dirty="0" err="1" smtClean="0"/>
              <a:t>chorionamnioniitin</a:t>
            </a:r>
            <a:r>
              <a:rPr lang="fi-FI" dirty="0" smtClean="0"/>
              <a:t> aiheuttaa emättimestä ja kohdunsuulta nouseva infektio, mutta joskus infektio voi kehittyä äidin septisen taudin yhteydessä ja veriteitse istukan läpi.</a:t>
            </a:r>
          </a:p>
          <a:p>
            <a:r>
              <a:rPr lang="fi-FI" dirty="0" smtClean="0"/>
              <a:t> Ennenaikainen lapsivedenmeno on suuri riskitekijä </a:t>
            </a:r>
            <a:r>
              <a:rPr lang="fi-FI" dirty="0" err="1" smtClean="0"/>
              <a:t>chorioamnioniitissä</a:t>
            </a:r>
            <a:r>
              <a:rPr lang="fi-FI" dirty="0" smtClean="0"/>
              <a:t> ja muita riskitekijöitä ovat mm. GBS kolonisaatio emättimessä, virtsatieinfektiot, toistuvat sisätutkimukset lapsivedenmenon jälkeen ja pitkä synnytys. </a:t>
            </a:r>
          </a:p>
          <a:p>
            <a:r>
              <a:rPr lang="fi-FI" dirty="0" err="1" smtClean="0"/>
              <a:t>Korioamnioniitti</a:t>
            </a:r>
            <a:r>
              <a:rPr lang="fi-FI" dirty="0" smtClean="0"/>
              <a:t> hoidetaan </a:t>
            </a:r>
            <a:r>
              <a:rPr lang="fi-FI" dirty="0" err="1" smtClean="0"/>
              <a:t>i.v</a:t>
            </a:r>
            <a:r>
              <a:rPr lang="fi-FI" dirty="0" smtClean="0"/>
              <a:t>. antibioottihoidolla.</a:t>
            </a:r>
          </a:p>
          <a:p>
            <a:pPr>
              <a:buNone/>
            </a:pPr>
            <a:endParaRPr lang="en-US" dirty="0" smtClean="0"/>
          </a:p>
          <a:p>
            <a:r>
              <a:rPr lang="fi-FI" dirty="0" err="1" smtClean="0"/>
              <a:t>Korioamniitin</a:t>
            </a:r>
            <a:r>
              <a:rPr lang="fi-FI" dirty="0" smtClean="0"/>
              <a:t> oireet ja lääkehoito synnytyksen aikana?</a:t>
            </a:r>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smtClean="0"/>
              <a:t>HIV-positiivisen ja </a:t>
            </a:r>
            <a:r>
              <a:rPr lang="fi-FI" dirty="0" err="1" smtClean="0"/>
              <a:t>AIDS:a</a:t>
            </a:r>
            <a:r>
              <a:rPr lang="fi-FI" dirty="0" smtClean="0"/>
              <a:t> sairastavan lääkehoito synnytyksen aikana</a:t>
            </a:r>
            <a:endParaRPr lang="en-US" dirty="0"/>
          </a:p>
        </p:txBody>
      </p:sp>
      <p:sp>
        <p:nvSpPr>
          <p:cNvPr id="3" name="Sisällön paikkamerkki 2"/>
          <p:cNvSpPr>
            <a:spLocks noGrp="1"/>
          </p:cNvSpPr>
          <p:nvPr>
            <p:ph idx="1"/>
          </p:nvPr>
        </p:nvSpPr>
        <p:spPr/>
        <p:txBody>
          <a:bodyPr>
            <a:normAutofit fontScale="70000" lnSpcReduction="20000"/>
          </a:bodyPr>
          <a:lstStyle/>
          <a:p>
            <a:pPr>
              <a:buNone/>
            </a:pPr>
            <a:r>
              <a:rPr lang="fi-FI" dirty="0" smtClean="0"/>
              <a:t> </a:t>
            </a:r>
            <a:endParaRPr lang="en-US" dirty="0" smtClean="0"/>
          </a:p>
          <a:p>
            <a:r>
              <a:rPr lang="fi-FI" dirty="0" smtClean="0"/>
              <a:t>Sikiön infektoitumisen riski on korkein loppuraskaudessa ja synnytyksen aikana, mutta tartunta on mahdollinen missä tahansa raskauden vaiheessa.</a:t>
            </a:r>
          </a:p>
          <a:p>
            <a:r>
              <a:rPr lang="fi-FI" dirty="0" smtClean="0"/>
              <a:t> Tärkeitä seikkoja tartunnan estämisessä ovat äidin ja lapsen </a:t>
            </a:r>
            <a:r>
              <a:rPr lang="fi-FI" dirty="0" err="1" smtClean="0"/>
              <a:t>antiretroviraalinen</a:t>
            </a:r>
            <a:r>
              <a:rPr lang="fi-FI" dirty="0" smtClean="0"/>
              <a:t> lääkitys sekä synnytyksen suunnittelu. </a:t>
            </a:r>
          </a:p>
          <a:p>
            <a:r>
              <a:rPr lang="fi-FI" dirty="0" err="1" smtClean="0"/>
              <a:t>Antiretroviraalinen</a:t>
            </a:r>
            <a:r>
              <a:rPr lang="fi-FI" dirty="0" smtClean="0"/>
              <a:t> lääkehoito on sikiön kannalta raskauden aikana ja heti syntymän jälkeen selkeästi hyödyllinen sekä pienentää tartunnan riskiä.</a:t>
            </a:r>
          </a:p>
          <a:p>
            <a:r>
              <a:rPr lang="fi-FI" dirty="0" smtClean="0"/>
              <a:t>  Synnytyksen käynnistyessä aloitetaan </a:t>
            </a:r>
            <a:r>
              <a:rPr lang="fi-FI" dirty="0" err="1" smtClean="0"/>
              <a:t>Tsidovudiini-infuusio</a:t>
            </a:r>
            <a:r>
              <a:rPr lang="fi-FI" dirty="0" smtClean="0"/>
              <a:t> jatkuvana </a:t>
            </a:r>
            <a:r>
              <a:rPr lang="fi-FI" dirty="0" err="1" smtClean="0"/>
              <a:t>infuusiona</a:t>
            </a:r>
            <a:r>
              <a:rPr lang="fi-FI" dirty="0" smtClean="0"/>
              <a:t> syntymään saakka. Äidin </a:t>
            </a:r>
            <a:r>
              <a:rPr lang="fi-FI" dirty="0" err="1" smtClean="0"/>
              <a:t>antiretroviraalinen</a:t>
            </a:r>
            <a:r>
              <a:rPr lang="fi-FI" dirty="0" smtClean="0"/>
              <a:t> lääkitys jatkuu myös synnytyksen aikana infektiolääkärin ohjeiden mukaan.</a:t>
            </a:r>
          </a:p>
          <a:p>
            <a:pPr>
              <a:buNone/>
            </a:pPr>
            <a:endParaRPr lang="en-US" dirty="0" smtClean="0"/>
          </a:p>
          <a:p>
            <a:r>
              <a:rPr lang="fi-FI" dirty="0" smtClean="0"/>
              <a:t>Miten äidin veren viruspitoisuus vaikuttaa synnytystavan suunnitteluun? </a:t>
            </a:r>
            <a:endParaRPr lang="en-US" dirty="0" smtClean="0"/>
          </a:p>
          <a:p>
            <a:pPr>
              <a:buNone/>
            </a:pPr>
            <a:r>
              <a:rPr lang="fi-FI" dirty="0" smtClean="0"/>
              <a:t> </a:t>
            </a:r>
            <a:endParaRPr lang="en-US" dirty="0" smtClean="0"/>
          </a:p>
          <a:p>
            <a:pPr>
              <a:buNone/>
            </a:pPr>
            <a:r>
              <a:rPr lang="fi-FI" dirty="0" smtClean="0"/>
              <a:t> </a:t>
            </a:r>
            <a:endParaRPr lang="en-US" dirty="0" smtClean="0"/>
          </a:p>
          <a:p>
            <a:r>
              <a:rPr lang="fi-FI" dirty="0" smtClean="0"/>
              <a:t>Miten </a:t>
            </a:r>
            <a:r>
              <a:rPr lang="fi-FI" dirty="0" err="1" smtClean="0"/>
              <a:t>tsidovudiini-infuusiota</a:t>
            </a:r>
            <a:r>
              <a:rPr lang="fi-FI" dirty="0" smtClean="0"/>
              <a:t> käytetään synnytyksen aikana ja sektion aikana?</a:t>
            </a:r>
            <a:endParaRPr lang="en-US" dirty="0" smtClean="0"/>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äivänseisaus">
  <a:themeElements>
    <a:clrScheme name="Mukautettu 1">
      <a:dk1>
        <a:sysClr val="windowText" lastClr="000000"/>
      </a:dk1>
      <a:lt1>
        <a:sysClr val="window" lastClr="FFFFFF"/>
      </a:lt1>
      <a:dk2>
        <a:srgbClr val="666666"/>
      </a:dk2>
      <a:lt2>
        <a:srgbClr val="D2D2D2"/>
      </a:lt2>
      <a:accent1>
        <a:srgbClr val="FF0000"/>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Mukautettu 2">
      <a:majorFont>
        <a:latin typeface="Agency FB"/>
        <a:ea typeface=""/>
        <a:cs typeface=""/>
      </a:majorFont>
      <a:minorFont>
        <a:latin typeface="Agency FB"/>
        <a:ea typeface=""/>
        <a:cs typeface=""/>
      </a:minorFont>
    </a:fontScheme>
    <a:fmtScheme name="Päivänseisaus">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167</TotalTime>
  <Words>1303</Words>
  <Application>Microsoft Office PowerPoint</Application>
  <PresentationFormat>Näytössä katseltava diaesitys (4:3)</PresentationFormat>
  <Paragraphs>158</Paragraphs>
  <Slides>26</Slides>
  <Notes>0</Notes>
  <HiddenSlides>0</HiddenSlides>
  <MMClips>0</MMClips>
  <ScaleCrop>false</ScaleCrop>
  <HeadingPairs>
    <vt:vector size="4" baseType="variant">
      <vt:variant>
        <vt:lpstr>Teema</vt:lpstr>
      </vt:variant>
      <vt:variant>
        <vt:i4>1</vt:i4>
      </vt:variant>
      <vt:variant>
        <vt:lpstr>Dian otsikot</vt:lpstr>
      </vt:variant>
      <vt:variant>
        <vt:i4>26</vt:i4>
      </vt:variant>
    </vt:vector>
  </HeadingPairs>
  <TitlesOfParts>
    <vt:vector size="27" baseType="lpstr">
      <vt:lpstr>Päivänseisaus</vt:lpstr>
      <vt:lpstr>TURVALLINEN LÄÄKEHOITO EPÄSÄÄNNÖLLISESSÄ JA KORKEAN RISKIN SYNNYTYKSESSÄ</vt:lpstr>
      <vt:lpstr>Johdanto</vt:lpstr>
      <vt:lpstr>TURVALLINEN LÄÄKEHOITO</vt:lpstr>
      <vt:lpstr>Dia 4</vt:lpstr>
      <vt:lpstr>EPÄSÄÄNNÖLLINEN SYNNYTYS  Sektion lääkehoito</vt:lpstr>
      <vt:lpstr>Sektion indikaatiot</vt:lpstr>
      <vt:lpstr>Anestesia sektiossa</vt:lpstr>
      <vt:lpstr>Spinaalipuudutus sektiossa</vt:lpstr>
      <vt:lpstr>Dia 9</vt:lpstr>
      <vt:lpstr>Epiduraalipuudutus sektiossa</vt:lpstr>
      <vt:lpstr>Dia 11</vt:lpstr>
      <vt:lpstr>Yleisanestesia sektiossa</vt:lpstr>
      <vt:lpstr>Ennenaikaisen synnytyksen estäminen lääkkeellisesti</vt:lpstr>
      <vt:lpstr>Dia 14</vt:lpstr>
      <vt:lpstr>Kortikosteroidihoito sikiön keuhkojen kypsyttämiseksi</vt:lpstr>
      <vt:lpstr>POIKKEAVAN JÄLKEISVAIHEEN LÄÄKEHOITO Istukka retention lääkehoito</vt:lpstr>
      <vt:lpstr>Atonisen kohdun lääkkeellinen supistaminen</vt:lpstr>
      <vt:lpstr>KORKEAN  RISKIN SYNNYTYS Pre-eklampisian ja eklampsian lääkehoito synnytyksessä</vt:lpstr>
      <vt:lpstr>Dia 19</vt:lpstr>
      <vt:lpstr>Diabeetikon ja insuliinigestaatiodiabeetikon lääkehoito synnytyksen aikana</vt:lpstr>
      <vt:lpstr>Raskausdiabetes</vt:lpstr>
      <vt:lpstr>Diabetes</vt:lpstr>
      <vt:lpstr>Dia 23</vt:lpstr>
      <vt:lpstr>Epilepsia kohtauksen hoito synnytyksen aikana</vt:lpstr>
      <vt:lpstr>Korioamnioniitin lääkehoito synnytyksen aikana</vt:lpstr>
      <vt:lpstr>HIV-positiivisen ja AIDS:a sairastavan lääkehoito synnytyksen aikana</vt:lpstr>
    </vt:vector>
  </TitlesOfParts>
  <Company>Pirkanmaan Ammattikorkeakoulu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Turvallinen lääkehoito epäsäännöllisessä ja korkean riskin synnytyksessä</dc:title>
  <dc:creator>p0650442</dc:creator>
  <cp:lastModifiedBy>p0650442</cp:lastModifiedBy>
  <cp:revision>17</cp:revision>
  <dcterms:created xsi:type="dcterms:W3CDTF">2010-11-24T07:30:57Z</dcterms:created>
  <dcterms:modified xsi:type="dcterms:W3CDTF">2011-01-27T08:21:44Z</dcterms:modified>
</cp:coreProperties>
</file>