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9" r:id="rId9"/>
    <p:sldId id="263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66" r:id="rId23"/>
    <p:sldId id="281" r:id="rId24"/>
    <p:sldId id="280" r:id="rId25"/>
  </p:sldIdLst>
  <p:sldSz cx="9144000" cy="6858000" type="screen4x3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8648" autoAdjust="0"/>
  </p:normalViewPr>
  <p:slideViewPr>
    <p:cSldViewPr>
      <p:cViewPr varScale="1">
        <p:scale>
          <a:sx n="103" d="100"/>
          <a:sy n="103" d="100"/>
        </p:scale>
        <p:origin x="185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100" d="100"/>
          <a:sy n="100" d="100"/>
        </p:scale>
        <p:origin x="3552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DD1D50-49A2-41D2-A69E-70D2068E760B}" type="datetimeFigureOut">
              <a:rPr lang="fi-FI" smtClean="0"/>
              <a:t>8.6.2020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2F0D06-AB4A-4C9D-90FC-9818BB14B59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434970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- </a:t>
            </a:r>
            <a:r>
              <a:rPr lang="fi-FI" b="1" dirty="0"/>
              <a:t>ENNEN ESITYSTÄ</a:t>
            </a:r>
            <a:r>
              <a:rPr lang="fi-FI" dirty="0"/>
              <a:t>: Muotoile</a:t>
            </a:r>
            <a:r>
              <a:rPr lang="fi-FI" baseline="0" dirty="0"/>
              <a:t> diat oman laitoksesi esityksen mukaiseksi tarvittaessa ja varaa tila, jossa on vähintään yksi tietokone kahta henkilöä kohden, harjoitustunti 1:tä varten. Käy esitys läpi ja suunnittele, kuinka käyt asiat kohderyhmälle. Muuta tarvittaessa dioja oman laitoksesi tarpeisiin.</a:t>
            </a:r>
            <a:endParaRPr lang="fi-FI" dirty="0"/>
          </a:p>
          <a:p>
            <a:r>
              <a:rPr lang="fi-FI" dirty="0"/>
              <a:t>- Esittele itsesi.</a:t>
            </a:r>
          </a:p>
          <a:p>
            <a:pPr marL="0" indent="0">
              <a:buFontTx/>
              <a:buNone/>
            </a:pPr>
            <a:r>
              <a:rPr lang="fi-FI" dirty="0"/>
              <a:t>- Jos ryhmässä on toisilleen</a:t>
            </a:r>
            <a:r>
              <a:rPr lang="fi-FI" baseline="0" dirty="0"/>
              <a:t> tuntemattomia henkilöitä, pyydä esittäytymään vuorollaan ja kertomaan hieman taustastaan (mistä asemalta ja mikä työtehtävä).</a:t>
            </a:r>
          </a:p>
          <a:p>
            <a:pPr marL="171450" indent="-171450">
              <a:buFontTx/>
              <a:buChar char="-"/>
            </a:pPr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E3FAA1-DC81-4E6B-9200-3251A72DEC23}" type="slidenum">
              <a:rPr lang="fi-FI" smtClean="0">
                <a:solidFill>
                  <a:prstClr val="black"/>
                </a:solidFill>
              </a:rPr>
              <a:pPr/>
              <a:t>1</a:t>
            </a:fld>
            <a:endParaRPr lang="fi-FI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57848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fi-FI" dirty="0"/>
              <a:t>Käy osiot läpi ja kerro käytettävä</a:t>
            </a:r>
            <a:r>
              <a:rPr lang="fi-FI" baseline="0" dirty="0"/>
              <a:t> aika sekä tauotus. Ajat ovat arvioita aiheen </a:t>
            </a:r>
            <a:r>
              <a:rPr lang="fi-FI" baseline="0" dirty="0" smtClean="0"/>
              <a:t>läpikäymiseen, voit muokata niitä oman tahdin mukaan.</a:t>
            </a:r>
            <a:endParaRPr lang="fi-FI" baseline="0" dirty="0"/>
          </a:p>
          <a:p>
            <a:pPr marL="171450" indent="-171450">
              <a:buFontTx/>
              <a:buChar char="-"/>
            </a:pPr>
            <a:r>
              <a:rPr lang="fi-FI" baseline="0" dirty="0"/>
              <a:t>Käy läpi opetustapa (puheenvuorojen jakaminen ja kysymysten esittäminen).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E3FAA1-DC81-4E6B-9200-3251A72DEC23}" type="slidenum">
              <a:rPr lang="fi-FI" smtClean="0">
                <a:solidFill>
                  <a:prstClr val="black"/>
                </a:solidFill>
              </a:rPr>
              <a:pPr/>
              <a:t>2</a:t>
            </a:fld>
            <a:endParaRPr lang="fi-FI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00000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2F0D06-AB4A-4C9D-90FC-9818BB14B59E}" type="slidenum">
              <a:rPr lang="fi-FI" smtClean="0"/>
              <a:t>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663994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fi-FI" dirty="0"/>
              <a:t>Asiakkaalle voi olla helpompi,</a:t>
            </a:r>
            <a:r>
              <a:rPr lang="fi-FI" baseline="0" dirty="0"/>
              <a:t> että kohteessa on tuttu kotihoitaja, kun mukaan tulee pelastuslaitoksen henkilö</a:t>
            </a:r>
          </a:p>
          <a:p>
            <a:pPr marL="171450" indent="-171450">
              <a:buFontTx/>
              <a:buChar char="-"/>
            </a:pPr>
            <a:r>
              <a:rPr lang="fi-FI" baseline="0" dirty="0"/>
              <a:t>Huomiot ja määräykset voivat olla tehokkaampia, kun ne tulevat pelastuslaitoksen edustajalta</a:t>
            </a:r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2F0D06-AB4A-4C9D-90FC-9818BB14B59E}" type="slidenum">
              <a:rPr lang="fi-FI" smtClean="0"/>
              <a:t>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240453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fi-FI" dirty="0"/>
              <a:t>Pelastuslaitoksen tahtotila on ennalta ehkäistä onnettomuuksia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2F0D06-AB4A-4C9D-90FC-9818BB14B59E}" type="slidenum">
              <a:rPr lang="fi-FI" smtClean="0"/>
              <a:t>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649949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2F0D06-AB4A-4C9D-90FC-9818BB14B59E}" type="slidenum">
              <a:rPr lang="fi-FI" smtClean="0"/>
              <a:t>6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877038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- Kotihoidon edustaja on avainasemassa havaitsemassa riskikohteen</a:t>
            </a:r>
            <a:r>
              <a:rPr lang="fi-FI" baseline="0" dirty="0"/>
              <a:t> ongelmakohdat</a:t>
            </a:r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2F0D06-AB4A-4C9D-90FC-9818BB14B59E}" type="slidenum">
              <a:rPr lang="fi-FI" smtClean="0"/>
              <a:t>7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1683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fi-FI" dirty="0" smtClean="0"/>
              <a:t>Saavutettavuus tarkoittaa pihajärjestelyitä sekä osoitemerkintää</a:t>
            </a:r>
          </a:p>
          <a:p>
            <a:pPr marL="171450" indent="-171450">
              <a:buFontTx/>
              <a:buChar char="-"/>
            </a:pPr>
            <a:r>
              <a:rPr lang="fi-FI" dirty="0" smtClean="0"/>
              <a:t>Oman toiminnan mahdollistaminen tarkoittaa esimerkiksi</a:t>
            </a:r>
            <a:r>
              <a:rPr lang="fi-FI" baseline="0" dirty="0" smtClean="0"/>
              <a:t> tavaran määrää sisällä ja riskipaikkojen poistamista, joista voi olla vaaraa pelastushenkilöstölle palotilanteessa</a:t>
            </a:r>
            <a:endParaRPr lang="fi-FI" dirty="0" smtClean="0"/>
          </a:p>
          <a:p>
            <a:pPr marL="171450" indent="-171450">
              <a:buFontTx/>
              <a:buChar char="-"/>
            </a:pPr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2F0D06-AB4A-4C9D-90FC-9818BB14B59E}" type="slidenum">
              <a:rPr lang="fi-FI" smtClean="0"/>
              <a:t>8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432840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fi-FI" dirty="0" smtClean="0"/>
              <a:t>Anna</a:t>
            </a:r>
            <a:r>
              <a:rPr lang="fi-FI" baseline="0" dirty="0" smtClean="0"/>
              <a:t> aikaa miettiä, mitkä voisivat olla pelastuslaitoksen toimivaltaan kuuluvia ongelmia asunnoissa</a:t>
            </a:r>
          </a:p>
          <a:p>
            <a:pPr marL="0" indent="0">
              <a:buFontTx/>
              <a:buNone/>
            </a:pPr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2F0D06-AB4A-4C9D-90FC-9818BB14B59E}" type="slidenum">
              <a:rPr lang="fi-FI" smtClean="0"/>
              <a:t>9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572109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fi-FI" baseline="0" dirty="0" smtClean="0"/>
              <a:t>Rakennuksen välittömässä läheisyydessä olevaan palavaan materiaaliin voidaan ottaa kantaa ja määrätä siirtämään se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fi-FI" baseline="0" dirty="0" smtClean="0"/>
              <a:t>Epämääräiset jätteet ja vaaralliset jätteet ympäristössä tulee ilmoittaa ympäristöviranomaiselle</a:t>
            </a:r>
          </a:p>
          <a:p>
            <a:pPr marL="171450" indent="-171450">
              <a:buFontTx/>
              <a:buChar char="-"/>
            </a:pPr>
            <a:r>
              <a:rPr lang="fi-FI" baseline="0" dirty="0" smtClean="0"/>
              <a:t>Piha-alueiden riskeistä pyritään informoimaan omaisia ja ohjaamaan paikallisten palveluiden luo, joita voidaan neuvoa vähentämään kotitalousvähennyksissä</a:t>
            </a:r>
          </a:p>
          <a:p>
            <a:pPr marL="171450" indent="-171450">
              <a:buFontTx/>
              <a:buChar char="-"/>
            </a:pPr>
            <a:r>
              <a:rPr lang="fi-FI" baseline="0" dirty="0" smtClean="0"/>
              <a:t>Piha-alueiden selkeät vaaraa aiheuttavat ongelmat ovat pelastuslaitoksen määräysvallassa, kuten mahdollisesti tippuvat tai päälle kaatuvat rakenteet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E3FAA1-DC81-4E6B-9200-3251A72DEC23}" type="slidenum">
              <a:rPr lang="fi-FI" smtClean="0"/>
              <a:t>10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956313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fi-FI" baseline="0" dirty="0" smtClean="0"/>
              <a:t>Huomioikaa poistumisturvallisuudessa kompastumisriskit verrattuna henkilön liikkumiskykyyn</a:t>
            </a:r>
          </a:p>
          <a:p>
            <a:pPr marL="171450" indent="-171450">
              <a:buFontTx/>
              <a:buChar char="-"/>
            </a:pPr>
            <a:r>
              <a:rPr lang="fi-FI" baseline="0" dirty="0" smtClean="0"/>
              <a:t>Asunnon riskitekijöitä ovat sähkölaitteet, jatkojohto-viritelmät, herkästi kaatuvat lamput sekä runsaat paperituotteet riskipaikoissa, joissa ne voivat altistua kuumuudelle</a:t>
            </a:r>
          </a:p>
          <a:p>
            <a:pPr marL="171450" indent="-171450">
              <a:buFontTx/>
              <a:buChar char="-"/>
            </a:pPr>
            <a:r>
              <a:rPr lang="fi-FI" baseline="0" dirty="0" smtClean="0"/>
              <a:t>Yksittäiset lämpöpatterit eivät ole riski, jos niiden käyttö on hallittua</a:t>
            </a:r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E3FAA1-DC81-4E6B-9200-3251A72DEC23}" type="slidenum">
              <a:rPr lang="fi-FI" smtClean="0"/>
              <a:t>11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523736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 smtClean="0"/>
              <a:t>- Kiukaan yllä ja välittömässä läheisyydessä ei tule kuivata</a:t>
            </a:r>
            <a:r>
              <a:rPr lang="fi-FI" baseline="0" dirty="0" smtClean="0"/>
              <a:t> pyykkiä ym.</a:t>
            </a:r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E3FAA1-DC81-4E6B-9200-3251A72DEC23}" type="slidenum">
              <a:rPr lang="fi-FI" smtClean="0"/>
              <a:t>12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852383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fi-FI" dirty="0" smtClean="0"/>
              <a:t>Huomioikaa epäilyttävät sähköviritelmät ja epäkunnossa olevat laitteet</a:t>
            </a:r>
          </a:p>
          <a:p>
            <a:pPr marL="171450" indent="-171450">
              <a:buFontTx/>
              <a:buChar char="-"/>
            </a:pPr>
            <a:r>
              <a:rPr lang="fi-FI" dirty="0" smtClean="0"/>
              <a:t>Usein palavat sulakkeet ovat merkki sähköviasta</a:t>
            </a:r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E3FAA1-DC81-4E6B-9200-3251A72DEC23}" type="slidenum">
              <a:rPr lang="fi-FI" smtClean="0"/>
              <a:t>13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50212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 smtClean="0"/>
              <a:t>- Parvekkeella tupakointi on paloriski,</a:t>
            </a:r>
            <a:r>
              <a:rPr lang="fi-FI" baseline="0" dirty="0" smtClean="0"/>
              <a:t> mikäli tuhkakuppi on vääränlainen. Tuhkakupissa tulee olla vettä ja se on mielellään umpinainen.</a:t>
            </a:r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E3FAA1-DC81-4E6B-9200-3251A72DEC23}" type="slidenum">
              <a:rPr lang="fi-FI" smtClean="0"/>
              <a:t>14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6200684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E3FAA1-DC81-4E6B-9200-3251A72DEC23}" type="slidenum">
              <a:rPr lang="fi-FI" smtClean="0"/>
              <a:t>15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7715679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 smtClean="0"/>
              <a:t>- Numeroinnin valaistus</a:t>
            </a:r>
            <a:r>
              <a:rPr lang="fi-FI" baseline="0" dirty="0" smtClean="0"/>
              <a:t> 9.-kohdan vihreässä vaihtoehdossa.</a:t>
            </a:r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E3FAA1-DC81-4E6B-9200-3251A72DEC23}" type="slidenum">
              <a:rPr lang="fi-FI" smtClean="0"/>
              <a:t>16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7353389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2F0D06-AB4A-4C9D-90FC-9818BB14B59E}" type="slidenum">
              <a:rPr lang="fi-FI" smtClean="0"/>
              <a:t>17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6698474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2F0D06-AB4A-4C9D-90FC-9818BB14B59E}" type="slidenum">
              <a:rPr lang="fi-FI" smtClean="0"/>
              <a:t>18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4639116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2F0D06-AB4A-4C9D-90FC-9818BB14B59E}" type="slidenum">
              <a:rPr lang="fi-FI" smtClean="0"/>
              <a:t>19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8570986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2F0D06-AB4A-4C9D-90FC-9818BB14B59E}" type="slidenum">
              <a:rPr lang="fi-FI" smtClean="0"/>
              <a:t>20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1513201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2F0D06-AB4A-4C9D-90FC-9818BB14B59E}" type="slidenum">
              <a:rPr lang="fi-FI" smtClean="0"/>
              <a:t>21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9635318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 smtClean="0"/>
              <a:t>Muuta toimintamallia, mikäli alueellanne</a:t>
            </a:r>
            <a:r>
              <a:rPr lang="fi-FI" baseline="0" dirty="0" smtClean="0"/>
              <a:t> toimitaan toisin</a:t>
            </a:r>
            <a:r>
              <a:rPr lang="fi-FI" dirty="0" smtClean="0"/>
              <a:t> </a:t>
            </a:r>
          </a:p>
          <a:p>
            <a:pPr marL="171450" indent="-171450">
              <a:buFontTx/>
              <a:buChar char="-"/>
            </a:pPr>
            <a:r>
              <a:rPr lang="fi-FI" dirty="0" smtClean="0"/>
              <a:t>Käy kohdat järjestyksessä läpi 1.-6. ja lopuksi yhteiskäynti</a:t>
            </a:r>
          </a:p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2F0D06-AB4A-4C9D-90FC-9818BB14B59E}" type="slidenum">
              <a:rPr lang="fi-FI" smtClean="0"/>
              <a:t>22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9299175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fi-FI" dirty="0" smtClean="0"/>
              <a:t>Muokkaa tekstiä,</a:t>
            </a:r>
            <a:r>
              <a:rPr lang="fi-FI" baseline="0" dirty="0" smtClean="0"/>
              <a:t> mikäli toimintanne on erilainen</a:t>
            </a:r>
          </a:p>
          <a:p>
            <a:pPr marL="171450" indent="-171450">
              <a:buFontTx/>
              <a:buChar char="-"/>
            </a:pPr>
            <a:r>
              <a:rPr lang="fi-FI" baseline="0" dirty="0" smtClean="0"/>
              <a:t>Mikäli käytätte ilmoituslomaketta, se tulee esittää tässä kohtaa (Lomakkeessa: arvioitu pelastuslain §42 perusteella tarve pelastuslaitoksen yhteiskäynnille. Arvioitu aika yhteiskäynnille pv-pv. Numero, josta lisätietoja. </a:t>
            </a:r>
            <a:r>
              <a:rPr lang="fi-FI" baseline="0" smtClean="0"/>
              <a:t>)</a:t>
            </a:r>
            <a:endParaRPr lang="fi-FI" baseline="0" dirty="0" smtClean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2F0D06-AB4A-4C9D-90FC-9818BB14B59E}" type="slidenum">
              <a:rPr lang="fi-FI" smtClean="0"/>
              <a:t>23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3803039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2F0D06-AB4A-4C9D-90FC-9818BB14B59E}" type="slidenum">
              <a:rPr lang="fi-FI" smtClean="0"/>
              <a:t>24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503432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2AF66-0BE7-423D-A1D1-0E9F1936AD3A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8.6.2020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91F16-78E2-4C6D-9D0C-86236917104C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46705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2AF66-0BE7-423D-A1D1-0E9F1936AD3A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8.6.2020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91F16-78E2-4C6D-9D0C-86236917104C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22544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2AF66-0BE7-423D-A1D1-0E9F1936AD3A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8.6.2020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91F16-78E2-4C6D-9D0C-86236917104C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55824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2AF66-0BE7-423D-A1D1-0E9F1936AD3A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8.6.2020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91F16-78E2-4C6D-9D0C-86236917104C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40536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2AF66-0BE7-423D-A1D1-0E9F1936AD3A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8.6.2020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91F16-78E2-4C6D-9D0C-86236917104C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26159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2AF66-0BE7-423D-A1D1-0E9F1936AD3A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8.6.2020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91F16-78E2-4C6D-9D0C-86236917104C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9309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2AF66-0BE7-423D-A1D1-0E9F1936AD3A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8.6.2020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91F16-78E2-4C6D-9D0C-86236917104C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50501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2AF66-0BE7-423D-A1D1-0E9F1936AD3A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8.6.2020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91F16-78E2-4C6D-9D0C-86236917104C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7017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2AF66-0BE7-423D-A1D1-0E9F1936AD3A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8.6.2020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91F16-78E2-4C6D-9D0C-86236917104C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41774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2AF66-0BE7-423D-A1D1-0E9F1936AD3A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8.6.2020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91F16-78E2-4C6D-9D0C-86236917104C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49516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2AF66-0BE7-423D-A1D1-0E9F1936AD3A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8.6.2020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91F16-78E2-4C6D-9D0C-86236917104C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84114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72AF66-0BE7-423D-A1D1-0E9F1936AD3A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8.6.2020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91F16-78E2-4C6D-9D0C-86236917104C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6876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otonaasumisenturvallisuus.fi/asumisturvallisuustesti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fi-FI" dirty="0"/>
              <a:t>Koulutus kotihoidon ja pelastuslaitoksen yhteiskäynneille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dirty="0"/>
              <a:t>Kotihoidon perehdytys</a:t>
            </a:r>
          </a:p>
          <a:p>
            <a:endParaRPr lang="fi-FI" dirty="0"/>
          </a:p>
          <a:p>
            <a:r>
              <a:rPr lang="fi-FI" dirty="0"/>
              <a:t>Juuso Punnonen, TAMK </a:t>
            </a:r>
            <a:r>
              <a:rPr lang="fi-FI" dirty="0" err="1"/>
              <a:t>Yamk</a:t>
            </a:r>
            <a:r>
              <a:rPr lang="fi-FI" dirty="0"/>
              <a:t> ONT</a:t>
            </a:r>
          </a:p>
        </p:txBody>
      </p:sp>
    </p:spTree>
    <p:extLst>
      <p:ext uri="{BB962C8B-B14F-4D97-AF65-F5344CB8AC3E}">
        <p14:creationId xmlns:p14="http://schemas.microsoft.com/office/powerpoint/2010/main" val="7107613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dirty="0"/>
              <a:t>Koulutuksen sisältö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i-FI" dirty="0"/>
              <a:t>OT1 - Taustat ja perusteet		</a:t>
            </a:r>
            <a:r>
              <a:rPr lang="fi-FI" dirty="0" smtClean="0"/>
              <a:t>20min</a:t>
            </a:r>
            <a:endParaRPr lang="fi-FI" dirty="0"/>
          </a:p>
          <a:p>
            <a:r>
              <a:rPr lang="fi-FI" dirty="0"/>
              <a:t>OT2 - Pelastuslaitoksen toiminta	</a:t>
            </a:r>
            <a:r>
              <a:rPr lang="fi-FI" dirty="0" smtClean="0"/>
              <a:t>20min</a:t>
            </a:r>
            <a:endParaRPr lang="fi-FI" dirty="0"/>
          </a:p>
          <a:p>
            <a:r>
              <a:rPr lang="fi-FI" dirty="0"/>
              <a:t>OT3 - Ongelmat asunnoissa		</a:t>
            </a:r>
            <a:r>
              <a:rPr lang="fi-FI" dirty="0" smtClean="0"/>
              <a:t>45min</a:t>
            </a:r>
            <a:endParaRPr lang="fi-FI" dirty="0"/>
          </a:p>
          <a:p>
            <a:r>
              <a:rPr lang="fi-FI" dirty="0"/>
              <a:t>OT4 - Toimintamalli				</a:t>
            </a:r>
            <a:r>
              <a:rPr lang="fi-FI" u="sng" dirty="0" smtClean="0"/>
              <a:t>15min</a:t>
            </a:r>
          </a:p>
          <a:p>
            <a:pPr marL="0" indent="0">
              <a:buNone/>
            </a:pPr>
            <a:r>
              <a:rPr lang="fi-FI" dirty="0"/>
              <a:t>	</a:t>
            </a:r>
            <a:r>
              <a:rPr lang="fi-FI" dirty="0" smtClean="0"/>
              <a:t>					</a:t>
            </a:r>
            <a:r>
              <a:rPr lang="fi-FI" smtClean="0"/>
              <a:t>	1:40h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8293317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Tavoitteet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Koulutuksen jälkeen koulutettavat:</a:t>
            </a:r>
          </a:p>
          <a:p>
            <a:pPr marL="514350" indent="-514350">
              <a:buFont typeface="+mj-lt"/>
              <a:buAutoNum type="arabicPeriod"/>
            </a:pPr>
            <a:r>
              <a:rPr lang="fi-FI" dirty="0"/>
              <a:t>Tietävät yhteiskäyntien syyt</a:t>
            </a:r>
          </a:p>
          <a:p>
            <a:pPr marL="514350" indent="-514350">
              <a:buFont typeface="+mj-lt"/>
              <a:buAutoNum type="arabicPeriod"/>
            </a:pPr>
            <a:r>
              <a:rPr lang="fi-FI" dirty="0"/>
              <a:t>Tietävät pelastuslaitoksen tehtävän</a:t>
            </a:r>
          </a:p>
          <a:p>
            <a:pPr marL="514350" indent="-514350">
              <a:buFont typeface="+mj-lt"/>
              <a:buAutoNum type="arabicPeriod"/>
            </a:pPr>
            <a:r>
              <a:rPr lang="fi-FI" dirty="0"/>
              <a:t>Osaavat täyttää kotona asumisen turvallisuuslomakkeen ja tunnistaa yleisimmät riskit asunnoissa</a:t>
            </a:r>
          </a:p>
          <a:p>
            <a:pPr marL="514350" indent="-514350">
              <a:buFont typeface="+mj-lt"/>
              <a:buAutoNum type="arabicPeriod"/>
            </a:pPr>
            <a:r>
              <a:rPr lang="fi-FI" dirty="0"/>
              <a:t>Pystyvät toimimaan yhteiskäynneillä</a:t>
            </a:r>
          </a:p>
        </p:txBody>
      </p:sp>
    </p:spTree>
    <p:extLst>
      <p:ext uri="{BB962C8B-B14F-4D97-AF65-F5344CB8AC3E}">
        <p14:creationId xmlns:p14="http://schemas.microsoft.com/office/powerpoint/2010/main" val="30173755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OT1: Taustat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i-FI" dirty="0"/>
              <a:t>Miksi yhteiskäynnit?</a:t>
            </a:r>
          </a:p>
          <a:p>
            <a:r>
              <a:rPr lang="fi-FI" dirty="0"/>
              <a:t>Pelastuslaki §27 ja §42: Pelastustoimen tulee tehdä yhteistyötä viranomaisten ja julkiyhteisöjen kanssa onnettomuuksien ehkäisemiseksi mm. ohjaamalla ja neuvomalla vastuullista tahoa</a:t>
            </a:r>
          </a:p>
          <a:p>
            <a:r>
              <a:rPr lang="fi-FI" dirty="0"/>
              <a:t>Synergiaetu: asiakkaan monipuolinen palvelu</a:t>
            </a:r>
          </a:p>
        </p:txBody>
      </p:sp>
    </p:spTree>
    <p:extLst>
      <p:ext uri="{BB962C8B-B14F-4D97-AF65-F5344CB8AC3E}">
        <p14:creationId xmlns:p14="http://schemas.microsoft.com/office/powerpoint/2010/main" val="33326742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OT1: Taustat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i-FI" dirty="0"/>
              <a:t>Suomen väestö vanhenee, eli iäkkäiden määrä muuhun väestöön nähden kasvaa.</a:t>
            </a:r>
          </a:p>
          <a:p>
            <a:pPr lvl="1"/>
            <a:r>
              <a:rPr lang="fi-FI" dirty="0"/>
              <a:t>Tämä aiheuttaa onnettomuusriskien lisääntymisen, iäkkäiden heikentyneen toimintakyvyn takia </a:t>
            </a:r>
          </a:p>
          <a:p>
            <a:pPr lvl="1"/>
            <a:r>
              <a:rPr lang="fi-FI" dirty="0"/>
              <a:t>&gt; onnettomuusmäärät lisääntyvät</a:t>
            </a:r>
          </a:p>
          <a:p>
            <a:r>
              <a:rPr lang="fi-FI" dirty="0"/>
              <a:t>Ikääntyvän väestön onnettomuusriskit ovat parhaiten tiedossa kotihoidolla. Näihin riskikohteisiin pelastuslaitos haluaa fokusoitua</a:t>
            </a:r>
          </a:p>
        </p:txBody>
      </p:sp>
    </p:spTree>
    <p:extLst>
      <p:ext uri="{BB962C8B-B14F-4D97-AF65-F5344CB8AC3E}">
        <p14:creationId xmlns:p14="http://schemas.microsoft.com/office/powerpoint/2010/main" val="25281570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OT2: Pelastuslaitoksen toiminta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Onnettomuuksien ehkäisy</a:t>
            </a:r>
          </a:p>
          <a:p>
            <a:pPr lvl="1"/>
            <a:r>
              <a:rPr lang="fi-FI" dirty="0"/>
              <a:t>Pyritään estämään sellaisten tapahtumien kehittyminen, jotka johtavat pelastustoimintaan</a:t>
            </a:r>
          </a:p>
          <a:p>
            <a:r>
              <a:rPr lang="fi-FI" dirty="0"/>
              <a:t>Pelastustoiminta</a:t>
            </a:r>
          </a:p>
          <a:p>
            <a:pPr lvl="1"/>
            <a:r>
              <a:rPr lang="fi-FI" dirty="0"/>
              <a:t>Ihmisten, omaisuuden ja ympäristön pelastamista ja suojaamista välittömästä vaarasta</a:t>
            </a:r>
          </a:p>
          <a:p>
            <a:r>
              <a:rPr lang="fi-FI" dirty="0"/>
              <a:t>Väestönsuojelu</a:t>
            </a:r>
          </a:p>
          <a:p>
            <a:pPr lvl="1"/>
            <a:r>
              <a:rPr lang="fi-FI" dirty="0"/>
              <a:t>Varautuminen vakaviin häiriötilanteisiin</a:t>
            </a:r>
          </a:p>
        </p:txBody>
      </p:sp>
    </p:spTree>
    <p:extLst>
      <p:ext uri="{BB962C8B-B14F-4D97-AF65-F5344CB8AC3E}">
        <p14:creationId xmlns:p14="http://schemas.microsoft.com/office/powerpoint/2010/main" val="30649078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OT2: Pelastuslaitoksen toiminta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i-FI" dirty="0"/>
              <a:t>Pelastuslaitoksen henkilöstöä sitoo vaitiolovelvollisuus (</a:t>
            </a:r>
            <a:r>
              <a:rPr lang="fi-FI" dirty="0" err="1"/>
              <a:t>PelL</a:t>
            </a:r>
            <a:r>
              <a:rPr lang="fi-FI" dirty="0"/>
              <a:t> luku3)</a:t>
            </a:r>
          </a:p>
          <a:p>
            <a:r>
              <a:rPr lang="fi-FI" dirty="0"/>
              <a:t>Pelastuslaitoksen edustajalla on oikeus päästä palotarkastuksella kohderakennuksen jokaiseen tilaan</a:t>
            </a:r>
          </a:p>
          <a:p>
            <a:r>
              <a:rPr lang="fi-FI" dirty="0"/>
              <a:t>Asuntoihin lähetetään 10v välein omatoimisesti tehtävä palotarkastusohje</a:t>
            </a:r>
          </a:p>
          <a:p>
            <a:pPr lvl="1"/>
            <a:r>
              <a:rPr lang="fi-FI" dirty="0"/>
              <a:t>Tämä ei välttämättä tavoita riskikohteita ajoissa, jotta onnettomuudet saataisiin minimoitua</a:t>
            </a:r>
          </a:p>
          <a:p>
            <a:r>
              <a:rPr lang="fi-FI" dirty="0"/>
              <a:t>Pelastuslaitos on kouluttanut omaa henkilöstöään yhteiskäynneille kotihoidon kanssa</a:t>
            </a:r>
          </a:p>
        </p:txBody>
      </p:sp>
    </p:spTree>
    <p:extLst>
      <p:ext uri="{BB962C8B-B14F-4D97-AF65-F5344CB8AC3E}">
        <p14:creationId xmlns:p14="http://schemas.microsoft.com/office/powerpoint/2010/main" val="19172790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OT2: Pelastuslaitoksen toiminta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i-FI" dirty="0" smtClean="0"/>
              <a:t>Pelastuslaitoksen intresseihin asunnoissa kuuluu:</a:t>
            </a:r>
          </a:p>
          <a:p>
            <a:pPr lvl="1"/>
            <a:r>
              <a:rPr lang="fi-FI" dirty="0" err="1" smtClean="0"/>
              <a:t>Kaatumis</a:t>
            </a:r>
            <a:r>
              <a:rPr lang="fi-FI" dirty="0" smtClean="0"/>
              <a:t>- ja paloriskien minimointi</a:t>
            </a:r>
          </a:p>
          <a:p>
            <a:pPr lvl="1"/>
            <a:r>
              <a:rPr lang="fi-FI" dirty="0" smtClean="0"/>
              <a:t>Henkilön toimintakyky</a:t>
            </a:r>
          </a:p>
          <a:p>
            <a:pPr lvl="1"/>
            <a:r>
              <a:rPr lang="fi-FI" dirty="0" smtClean="0"/>
              <a:t>Kohteen saavutettavuus</a:t>
            </a:r>
          </a:p>
          <a:p>
            <a:pPr lvl="1"/>
            <a:r>
              <a:rPr lang="fi-FI" dirty="0" smtClean="0"/>
              <a:t>Oman toiminnan mahdollistaminen ja turvaaminen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5250444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OT3: Ongelmat asunnoissa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i-FI" dirty="0" smtClean="0"/>
          </a:p>
          <a:p>
            <a:endParaRPr lang="fi-FI" dirty="0"/>
          </a:p>
          <a:p>
            <a:r>
              <a:rPr lang="fi-FI" dirty="0" smtClean="0"/>
              <a:t>Mitä ongelmia olette havainnut käynneillänne, joissa </a:t>
            </a:r>
            <a:r>
              <a:rPr lang="fi-FI" dirty="0" err="1" smtClean="0"/>
              <a:t>pelastuslaitos</a:t>
            </a:r>
            <a:r>
              <a:rPr lang="fi-FI" dirty="0" smtClean="0"/>
              <a:t> voi auttaa?</a:t>
            </a:r>
          </a:p>
          <a:p>
            <a:pPr marL="0" indent="0">
              <a:buNone/>
            </a:pPr>
            <a:endParaRPr lang="fi-FI" dirty="0" smtClean="0"/>
          </a:p>
          <a:p>
            <a:r>
              <a:rPr lang="fi-FI" dirty="0">
                <a:hlinkClick r:id="rId3"/>
              </a:rPr>
              <a:t>https://www.kotonaasumisenturvallisuus.fi/asumisturvallisuustesti</a:t>
            </a:r>
            <a:endParaRPr lang="fi-FI" dirty="0"/>
          </a:p>
          <a:p>
            <a:pPr marL="0" indent="0">
              <a:buNone/>
            </a:pPr>
            <a:endParaRPr lang="fi-FI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223497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97352" y="3439184"/>
            <a:ext cx="7863080" cy="3402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866" y="9744"/>
            <a:ext cx="8083550" cy="3756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350843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81053" y="1"/>
            <a:ext cx="8530723" cy="37321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60132" y="3731476"/>
            <a:ext cx="8549012" cy="27616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59979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51520" y="74505"/>
            <a:ext cx="8692114" cy="28423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80821" y="2881268"/>
            <a:ext cx="8662814" cy="2822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680420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23528" y="24919"/>
            <a:ext cx="8565538" cy="2800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98726" y="2830288"/>
            <a:ext cx="8590340" cy="2846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973847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23528" y="178963"/>
            <a:ext cx="8568952" cy="29116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06753" y="3068960"/>
            <a:ext cx="8402502" cy="2751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193031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99566" y="436127"/>
            <a:ext cx="8323395" cy="30422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95535" y="3501008"/>
            <a:ext cx="8323395" cy="21679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666916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22794" y="0"/>
            <a:ext cx="9014543" cy="36094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18" t="19348" r="14861" b="29321"/>
          <a:stretch/>
        </p:blipFill>
        <p:spPr bwMode="auto">
          <a:xfrm>
            <a:off x="122794" y="3609445"/>
            <a:ext cx="8131850" cy="3235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190143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79512" y="0"/>
            <a:ext cx="8830986" cy="3212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79511" y="3212976"/>
            <a:ext cx="8830987" cy="32828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172762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96336" y="269292"/>
            <a:ext cx="8640960" cy="2273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05014" y="2543229"/>
            <a:ext cx="8632282" cy="37755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640223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14383" y="216024"/>
            <a:ext cx="8698345" cy="21328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84151" y="2564904"/>
            <a:ext cx="8795789" cy="29251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820056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26315" y="14242"/>
            <a:ext cx="8350142" cy="2273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26316" y="2214275"/>
            <a:ext cx="8566164" cy="2462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26490" y="4667270"/>
            <a:ext cx="8817685" cy="21907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942656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76407" y="244410"/>
            <a:ext cx="8812733" cy="236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70" t="25997" r="16051" b="16024"/>
          <a:stretch/>
        </p:blipFill>
        <p:spPr bwMode="auto">
          <a:xfrm>
            <a:off x="176407" y="2636912"/>
            <a:ext cx="8967593" cy="4055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089625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OT4: Toimintamalli</a:t>
            </a: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60D0EA5A-0B6A-4109-B862-976E73F16248}"/>
              </a:ext>
            </a:extLst>
          </p:cNvPr>
          <p:cNvSpPr txBox="1"/>
          <p:nvPr/>
        </p:nvSpPr>
        <p:spPr>
          <a:xfrm>
            <a:off x="99681" y="1683221"/>
            <a:ext cx="11987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/>
              <a:t>Kotihoitaja</a:t>
            </a:r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04354D71-EB0D-4A54-884C-B90E29CFEC20}"/>
              </a:ext>
            </a:extLst>
          </p:cNvPr>
          <p:cNvSpPr txBox="1"/>
          <p:nvPr/>
        </p:nvSpPr>
        <p:spPr>
          <a:xfrm>
            <a:off x="91859" y="4077072"/>
            <a:ext cx="12144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/>
              <a:t>Kotihoidon</a:t>
            </a:r>
          </a:p>
          <a:p>
            <a:r>
              <a:rPr lang="fi-FI" dirty="0"/>
              <a:t>esimies</a:t>
            </a:r>
          </a:p>
        </p:txBody>
      </p:sp>
      <p:sp>
        <p:nvSpPr>
          <p:cNvPr id="8" name="Tekstiruutu 7">
            <a:extLst>
              <a:ext uri="{FF2B5EF4-FFF2-40B4-BE49-F238E27FC236}">
                <a16:creationId xmlns:a16="http://schemas.microsoft.com/office/drawing/2014/main" id="{C1366DC6-A36D-4A2A-8646-48A186149953}"/>
              </a:ext>
            </a:extLst>
          </p:cNvPr>
          <p:cNvSpPr txBox="1"/>
          <p:nvPr/>
        </p:nvSpPr>
        <p:spPr>
          <a:xfrm>
            <a:off x="107504" y="5348029"/>
            <a:ext cx="13352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 smtClean="0"/>
              <a:t>Palomiesten</a:t>
            </a:r>
            <a:endParaRPr lang="fi-FI" dirty="0"/>
          </a:p>
          <a:p>
            <a:r>
              <a:rPr lang="fi-FI" dirty="0"/>
              <a:t>esimies</a:t>
            </a:r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029069D8-D0E9-4087-9FBD-B4F10B44E95D}"/>
              </a:ext>
            </a:extLst>
          </p:cNvPr>
          <p:cNvSpPr txBox="1"/>
          <p:nvPr/>
        </p:nvSpPr>
        <p:spPr>
          <a:xfrm>
            <a:off x="107504" y="3198822"/>
            <a:ext cx="1026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/>
              <a:t>Palomies</a:t>
            </a:r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974FDF28-584D-4E4F-97DF-F626096A5CE6}"/>
              </a:ext>
            </a:extLst>
          </p:cNvPr>
          <p:cNvSpPr txBox="1"/>
          <p:nvPr/>
        </p:nvSpPr>
        <p:spPr>
          <a:xfrm>
            <a:off x="1547664" y="1314780"/>
            <a:ext cx="1872208" cy="92333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i-FI" dirty="0"/>
              <a:t>1. Kohdekäynti ja KAT-lomakkeen täyttö</a:t>
            </a:r>
          </a:p>
        </p:txBody>
      </p:sp>
      <p:sp>
        <p:nvSpPr>
          <p:cNvPr id="11" name="Tekstiruutu 10">
            <a:extLst>
              <a:ext uri="{FF2B5EF4-FFF2-40B4-BE49-F238E27FC236}">
                <a16:creationId xmlns:a16="http://schemas.microsoft.com/office/drawing/2014/main" id="{EEC3D2E7-BCCF-44B5-B782-36001E020B8F}"/>
              </a:ext>
            </a:extLst>
          </p:cNvPr>
          <p:cNvSpPr txBox="1"/>
          <p:nvPr/>
        </p:nvSpPr>
        <p:spPr>
          <a:xfrm>
            <a:off x="2267744" y="5157192"/>
            <a:ext cx="2093666" cy="92333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i-FI" dirty="0"/>
              <a:t>3. Kohteen arviointi lomakkeen perusteella</a:t>
            </a:r>
          </a:p>
        </p:txBody>
      </p:sp>
      <p:cxnSp>
        <p:nvCxnSpPr>
          <p:cNvPr id="14" name="Suora nuoliyhdysviiva 13">
            <a:extLst>
              <a:ext uri="{FF2B5EF4-FFF2-40B4-BE49-F238E27FC236}">
                <a16:creationId xmlns:a16="http://schemas.microsoft.com/office/drawing/2014/main" id="{67631548-199D-463E-B5BE-F7C7BD361D9A}"/>
              </a:ext>
            </a:extLst>
          </p:cNvPr>
          <p:cNvCxnSpPr>
            <a:cxnSpLocks/>
          </p:cNvCxnSpPr>
          <p:nvPr/>
        </p:nvCxnSpPr>
        <p:spPr>
          <a:xfrm>
            <a:off x="2699792" y="2238110"/>
            <a:ext cx="0" cy="291908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kstiruutu 15">
            <a:extLst>
              <a:ext uri="{FF2B5EF4-FFF2-40B4-BE49-F238E27FC236}">
                <a16:creationId xmlns:a16="http://schemas.microsoft.com/office/drawing/2014/main" id="{59CA6AD9-615C-4219-99C7-3B3A567EC705}"/>
              </a:ext>
            </a:extLst>
          </p:cNvPr>
          <p:cNvSpPr txBox="1"/>
          <p:nvPr/>
        </p:nvSpPr>
        <p:spPr>
          <a:xfrm>
            <a:off x="1596527" y="2213138"/>
            <a:ext cx="23144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i-FI" dirty="0"/>
              <a:t>2. Ilmoitus ohjelmasta,</a:t>
            </a:r>
          </a:p>
          <a:p>
            <a:pPr algn="ctr"/>
            <a:r>
              <a:rPr lang="fi-FI" dirty="0"/>
              <a:t>kun kriteerit täyttyvät </a:t>
            </a:r>
          </a:p>
        </p:txBody>
      </p:sp>
      <p:sp>
        <p:nvSpPr>
          <p:cNvPr id="17" name="Tekstiruutu 16">
            <a:extLst>
              <a:ext uri="{FF2B5EF4-FFF2-40B4-BE49-F238E27FC236}">
                <a16:creationId xmlns:a16="http://schemas.microsoft.com/office/drawing/2014/main" id="{8E207E81-BE96-4BF6-9AA9-9C2DDFEC5A36}"/>
              </a:ext>
            </a:extLst>
          </p:cNvPr>
          <p:cNvSpPr txBox="1"/>
          <p:nvPr/>
        </p:nvSpPr>
        <p:spPr>
          <a:xfrm>
            <a:off x="4554682" y="4372361"/>
            <a:ext cx="1696253" cy="92333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i-FI" dirty="0"/>
              <a:t>4. Sopiminen yhteiskäynnistä ja ajankohdasta</a:t>
            </a:r>
          </a:p>
        </p:txBody>
      </p:sp>
      <p:sp>
        <p:nvSpPr>
          <p:cNvPr id="13" name="Tekstiruutu 12">
            <a:extLst>
              <a:ext uri="{FF2B5EF4-FFF2-40B4-BE49-F238E27FC236}">
                <a16:creationId xmlns:a16="http://schemas.microsoft.com/office/drawing/2014/main" id="{0E5BFC7D-53E0-4138-87D7-C07D9FC3FB0A}"/>
              </a:ext>
            </a:extLst>
          </p:cNvPr>
          <p:cNvSpPr txBox="1"/>
          <p:nvPr/>
        </p:nvSpPr>
        <p:spPr>
          <a:xfrm>
            <a:off x="6444208" y="5295691"/>
            <a:ext cx="1408231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i-FI" dirty="0"/>
              <a:t>5. Ilmoitus palomiehille</a:t>
            </a:r>
          </a:p>
        </p:txBody>
      </p:sp>
      <p:sp>
        <p:nvSpPr>
          <p:cNvPr id="18" name="Tekstiruutu 17">
            <a:extLst>
              <a:ext uri="{FF2B5EF4-FFF2-40B4-BE49-F238E27FC236}">
                <a16:creationId xmlns:a16="http://schemas.microsoft.com/office/drawing/2014/main" id="{4502183D-8BAA-4082-AA54-CEA7698C4335}"/>
              </a:ext>
            </a:extLst>
          </p:cNvPr>
          <p:cNvSpPr txBox="1"/>
          <p:nvPr/>
        </p:nvSpPr>
        <p:spPr>
          <a:xfrm>
            <a:off x="6788289" y="2403987"/>
            <a:ext cx="1600129" cy="92333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i-FI" dirty="0"/>
              <a:t>6. Lähtöpaikan ja –ajan sopiminen 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5CA0B1F4-96D9-4CCE-B704-8CB7B947132F}"/>
              </a:ext>
            </a:extLst>
          </p:cNvPr>
          <p:cNvSpPr txBox="1"/>
          <p:nvPr/>
        </p:nvSpPr>
        <p:spPr>
          <a:xfrm rot="16200000">
            <a:off x="7906171" y="2516445"/>
            <a:ext cx="16108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Yhteiskäynnin suorittaminen</a:t>
            </a:r>
          </a:p>
        </p:txBody>
      </p:sp>
      <p:cxnSp>
        <p:nvCxnSpPr>
          <p:cNvPr id="5" name="Suora yhdysviiva 4"/>
          <p:cNvCxnSpPr>
            <a:endCxn id="18" idx="1"/>
          </p:cNvCxnSpPr>
          <p:nvPr/>
        </p:nvCxnSpPr>
        <p:spPr>
          <a:xfrm flipV="1">
            <a:off x="215516" y="2865652"/>
            <a:ext cx="6572773" cy="15464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uora yhdysviiva 19"/>
          <p:cNvCxnSpPr/>
          <p:nvPr/>
        </p:nvCxnSpPr>
        <p:spPr>
          <a:xfrm flipV="1">
            <a:off x="251520" y="3906572"/>
            <a:ext cx="8676964" cy="35052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uora yhdysviiva 21"/>
          <p:cNvCxnSpPr/>
          <p:nvPr/>
        </p:nvCxnSpPr>
        <p:spPr>
          <a:xfrm flipV="1">
            <a:off x="215516" y="4939389"/>
            <a:ext cx="4316405" cy="237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uora yhdysviiva 25"/>
          <p:cNvCxnSpPr/>
          <p:nvPr/>
        </p:nvCxnSpPr>
        <p:spPr>
          <a:xfrm flipV="1">
            <a:off x="6273696" y="4952240"/>
            <a:ext cx="2672795" cy="237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94470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OT4: Toimintamalli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 smtClean="0"/>
              <a:t>Kun käynnillä havaitaan edellä mainittujen kohtien mukaan riskejä, annetaan tulevasta yhteiskäynnistä ilmoitus asiakkaalle</a:t>
            </a:r>
          </a:p>
          <a:p>
            <a:r>
              <a:rPr lang="fi-FI" dirty="0" smtClean="0"/>
              <a:t>Ilmoituksesta tulee jättää myös muistilappu, jolla informoidaan omaisia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50655962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/>
          <p:cNvSpPr>
            <a:spLocks noGrp="1"/>
          </p:cNvSpPr>
          <p:nvPr>
            <p:ph type="title"/>
          </p:nvPr>
        </p:nvSpPr>
        <p:spPr>
          <a:xfrm>
            <a:off x="827584" y="2204864"/>
            <a:ext cx="7772400" cy="1362075"/>
          </a:xfrm>
        </p:spPr>
        <p:txBody>
          <a:bodyPr/>
          <a:lstStyle/>
          <a:p>
            <a:pPr algn="ctr"/>
            <a:r>
              <a:rPr lang="fi-FI" dirty="0" smtClean="0"/>
              <a:t>Hyviä yhteiskäyntejä!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17869611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-teema">
  <a:themeElements>
    <a:clrScheme name="Toimist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oimist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Toimist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388</TotalTime>
  <Words>754</Words>
  <Application>Microsoft Office PowerPoint</Application>
  <PresentationFormat>Näytössä katseltava diaesitys (4:3)</PresentationFormat>
  <Paragraphs>121</Paragraphs>
  <Slides>24</Slides>
  <Notes>24</Notes>
  <HiddenSlides>0</HiddenSlides>
  <MMClips>0</MMClips>
  <ScaleCrop>false</ScaleCrop>
  <HeadingPairs>
    <vt:vector size="6" baseType="variant">
      <vt:variant>
        <vt:lpstr>Käytetyt fontit</vt:lpstr>
      </vt:variant>
      <vt:variant>
        <vt:i4>2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24</vt:i4>
      </vt:variant>
    </vt:vector>
  </HeadingPairs>
  <TitlesOfParts>
    <vt:vector size="27" baseType="lpstr">
      <vt:lpstr>Arial</vt:lpstr>
      <vt:lpstr>Calibri</vt:lpstr>
      <vt:lpstr>1_Office-teema</vt:lpstr>
      <vt:lpstr>Koulutus kotihoidon ja pelastuslaitoksen yhteiskäynneille</vt:lpstr>
      <vt:lpstr>Koulutuksen sisältö</vt:lpstr>
      <vt:lpstr>Tavoitteet</vt:lpstr>
      <vt:lpstr>OT1: Taustat</vt:lpstr>
      <vt:lpstr>OT1: Taustat</vt:lpstr>
      <vt:lpstr>OT2: Pelastuslaitoksen toiminta</vt:lpstr>
      <vt:lpstr>OT2: Pelastuslaitoksen toiminta</vt:lpstr>
      <vt:lpstr>OT2: Pelastuslaitoksen toiminta</vt:lpstr>
      <vt:lpstr>OT3: Ongelmat asunnoissa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OT4: Toimintamalli</vt:lpstr>
      <vt:lpstr>OT4: Toimintamalli</vt:lpstr>
      <vt:lpstr>Hyviä yhteiskäyntejä!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Koulutus kotihoidon ja pelastuslaitoksen yhteiskäynneille</dc:title>
  <dc:creator>Jube</dc:creator>
  <cp:lastModifiedBy>Punnonen Juuso</cp:lastModifiedBy>
  <cp:revision>24</cp:revision>
  <dcterms:created xsi:type="dcterms:W3CDTF">2020-04-15T17:27:14Z</dcterms:created>
  <dcterms:modified xsi:type="dcterms:W3CDTF">2020-06-08T07:50:43Z</dcterms:modified>
</cp:coreProperties>
</file>