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3" r:id="rId10"/>
    <p:sldId id="268" r:id="rId11"/>
    <p:sldId id="264" r:id="rId12"/>
    <p:sldId id="267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ka Liste" initials="ML" lastIdx="3" clrIdx="0">
    <p:extLst>
      <p:ext uri="{19B8F6BF-5375-455C-9EA6-DF929625EA0E}">
        <p15:presenceInfo xmlns:p15="http://schemas.microsoft.com/office/powerpoint/2012/main" userId="dca669690f8e27b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BDFBEA-F7B2-47DE-BBA4-354A8C7C38BC}" v="337" dt="2021-05-15T14:23:03.110"/>
    <p1510:client id="{3BA278EE-C44F-4218-AD7C-B5F6247194A7}" v="2057" dt="2021-05-15T13:47:24.718"/>
    <p1510:client id="{71E4A8D3-1992-45F2-B21C-B34D223343B1}" v="240" dt="2021-05-15T13:43:33.038"/>
    <p1510:client id="{91CA6DDC-EB7D-EF9E-FB5D-7558699F9C1C}" v="132" dt="2021-05-15T14:21:57.423"/>
    <p1510:client id="{E2B560DF-51BD-4CD2-B553-3A7C380586BB}" v="469" dt="2021-05-15T13:54:40.6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9" d="100"/>
          <a:sy n="149" d="100"/>
        </p:scale>
        <p:origin x="138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715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39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223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227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409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813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020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824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398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672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426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552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2903276" y="5448760"/>
            <a:ext cx="6385447" cy="838831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l"/>
            <a:r>
              <a:rPr lang="fi-FI" sz="3600" dirty="0">
                <a:solidFill>
                  <a:schemeClr val="tx2"/>
                </a:solidFill>
                <a:latin typeface="Tempus Sans ITC"/>
              </a:rPr>
              <a:t>Mika Liste &amp; Kalle </a:t>
            </a:r>
            <a:r>
              <a:rPr lang="fi-FI" sz="3600" dirty="0" err="1">
                <a:solidFill>
                  <a:schemeClr val="tx2"/>
                </a:solidFill>
                <a:latin typeface="Tempus Sans ITC"/>
              </a:rPr>
              <a:t>Uusiheimala</a:t>
            </a:r>
            <a:endParaRPr lang="fi-FI" sz="3600" dirty="0">
              <a:solidFill>
                <a:schemeClr val="tx2"/>
              </a:solidFill>
              <a:latin typeface="Tempus Sans ITC"/>
            </a:endParaRPr>
          </a:p>
        </p:txBody>
      </p:sp>
      <p:pic>
        <p:nvPicPr>
          <p:cNvPr id="4" name="Kuva 4" descr="Kuva, joka sisältää kohteen teksti, merkki, clipart-kuva&#10;&#10;Kuvaus luotu automaattisesti">
            <a:extLst>
              <a:ext uri="{FF2B5EF4-FFF2-40B4-BE49-F238E27FC236}">
                <a16:creationId xmlns:a16="http://schemas.microsoft.com/office/drawing/2014/main" id="{9DD83677-E2C4-4E2F-B87F-9FFEA01521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128" y="1348783"/>
            <a:ext cx="7858833" cy="2082590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82385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ruutu 2">
            <a:extLst>
              <a:ext uri="{FF2B5EF4-FFF2-40B4-BE49-F238E27FC236}">
                <a16:creationId xmlns:a16="http://schemas.microsoft.com/office/drawing/2014/main" id="{3AB7F232-4EE7-4C04-87A2-476E8AC86748}"/>
              </a:ext>
            </a:extLst>
          </p:cNvPr>
          <p:cNvSpPr txBox="1"/>
          <p:nvPr/>
        </p:nvSpPr>
        <p:spPr>
          <a:xfrm>
            <a:off x="5382520" y="1324830"/>
            <a:ext cx="4707667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4000" u="sng">
                <a:latin typeface="Tempus Sans ITC"/>
                <a:cs typeface="Calibri"/>
              </a:rPr>
              <a:t>Kuvittele tähän itsesi.</a:t>
            </a:r>
            <a:endParaRPr lang="fi-FI" sz="4000" u="sng">
              <a:latin typeface="Tempus Sans ITC" panose="04020404030D07020202" pitchFamily="82" charset="0"/>
              <a:cs typeface="Calibri"/>
            </a:endParaRPr>
          </a:p>
        </p:txBody>
      </p:sp>
      <p:pic>
        <p:nvPicPr>
          <p:cNvPr id="4" name="Kuva 4">
            <a:extLst>
              <a:ext uri="{FF2B5EF4-FFF2-40B4-BE49-F238E27FC236}">
                <a16:creationId xmlns:a16="http://schemas.microsoft.com/office/drawing/2014/main" id="{6D8168F5-576F-43F1-8CD9-C5E184B268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421" y="791160"/>
            <a:ext cx="4893262" cy="632137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89C5A192-7269-4B0C-8EB5-FEB87AC6DC24}"/>
              </a:ext>
            </a:extLst>
          </p:cNvPr>
          <p:cNvSpPr txBox="1"/>
          <p:nvPr/>
        </p:nvSpPr>
        <p:spPr>
          <a:xfrm>
            <a:off x="5382520" y="2844225"/>
            <a:ext cx="4702153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3200">
                <a:latin typeface="Tempus Sans ITC"/>
              </a:rPr>
              <a:t>Juuri sellaisena kuin olet.</a:t>
            </a:r>
            <a:endParaRPr lang="fi-FI" sz="3200">
              <a:latin typeface="Tempus Sans ITC" panose="04020404030D07020202" pitchFamily="82" charset="0"/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65FCCA67-7E54-4065-85AC-7D8F7DF5F5DD}"/>
              </a:ext>
            </a:extLst>
          </p:cNvPr>
          <p:cNvSpPr txBox="1"/>
          <p:nvPr/>
        </p:nvSpPr>
        <p:spPr>
          <a:xfrm>
            <a:off x="5382519" y="4153831"/>
            <a:ext cx="5372204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3200">
                <a:latin typeface="Tempus Sans ITC"/>
              </a:rPr>
              <a:t>Hyvine ja huonoine puolinesi.</a:t>
            </a:r>
            <a:endParaRPr lang="fi-FI" sz="3200">
              <a:latin typeface="Tempus Sans ITC" panose="04020404030D07020202" pitchFamily="82" charset="0"/>
            </a:endParaRP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76DE86CE-A631-446E-B376-7EEB043E670E}"/>
              </a:ext>
            </a:extLst>
          </p:cNvPr>
          <p:cNvSpPr txBox="1"/>
          <p:nvPr/>
        </p:nvSpPr>
        <p:spPr>
          <a:xfrm>
            <a:off x="2282068" y="140350"/>
            <a:ext cx="1748381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4800" u="sng">
                <a:latin typeface="Tempus Sans ITC" panose="04020404030D07020202" pitchFamily="82" charset="0"/>
                <a:cs typeface="Calibri"/>
              </a:rPr>
              <a:t>SINÄ</a:t>
            </a:r>
          </a:p>
        </p:txBody>
      </p:sp>
    </p:spTree>
    <p:extLst>
      <p:ext uri="{BB962C8B-B14F-4D97-AF65-F5344CB8AC3E}">
        <p14:creationId xmlns:p14="http://schemas.microsoft.com/office/powerpoint/2010/main" val="1508409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3">
            <a:extLst>
              <a:ext uri="{FF2B5EF4-FFF2-40B4-BE49-F238E27FC236}">
                <a16:creationId xmlns:a16="http://schemas.microsoft.com/office/drawing/2014/main" id="{FC59DDE4-DF7A-4EC9-BDCF-75AEB98FED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014" r="119"/>
          <a:stretch/>
        </p:blipFill>
        <p:spPr>
          <a:xfrm>
            <a:off x="4296926" y="68490"/>
            <a:ext cx="3272311" cy="5452936"/>
          </a:xfrm>
          <a:prstGeom prst="rect">
            <a:avLst/>
          </a:prstGeom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FE51DE52-4B5B-42F6-91F6-C8B7D34AF585}"/>
              </a:ext>
            </a:extLst>
          </p:cNvPr>
          <p:cNvSpPr txBox="1"/>
          <p:nvPr/>
        </p:nvSpPr>
        <p:spPr>
          <a:xfrm>
            <a:off x="242613" y="560614"/>
            <a:ext cx="3968203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5400">
                <a:latin typeface="Tempus Sans ITC"/>
              </a:rPr>
              <a:t>Seuraavaksi...</a:t>
            </a:r>
            <a:endParaRPr lang="fi-FI" sz="5400">
              <a:latin typeface="Tempus Sans ITC" panose="04020404030D07020202" pitchFamily="82" charset="0"/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EE768708-95AD-4BB5-A1B0-954F4FFD63C1}"/>
              </a:ext>
            </a:extLst>
          </p:cNvPr>
          <p:cNvSpPr txBox="1"/>
          <p:nvPr/>
        </p:nvSpPr>
        <p:spPr>
          <a:xfrm>
            <a:off x="4693611" y="3429000"/>
            <a:ext cx="2804777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3200">
                <a:latin typeface="Tempus Sans ITC"/>
              </a:rPr>
              <a:t>Kuvittele tähän täydellinen versio sinusta.</a:t>
            </a:r>
            <a:endParaRPr lang="fi-FI" sz="3200">
              <a:latin typeface="Tempus Sans ITC" panose="04020404030D07020202" pitchFamily="82" charset="0"/>
            </a:endParaRP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F1F8AC61-CF31-4755-B8B4-BFB6A4C77A74}"/>
              </a:ext>
            </a:extLst>
          </p:cNvPr>
          <p:cNvSpPr txBox="1"/>
          <p:nvPr/>
        </p:nvSpPr>
        <p:spPr>
          <a:xfrm>
            <a:off x="7655348" y="620868"/>
            <a:ext cx="30786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>
                <a:latin typeface="Tempus Sans ITC" panose="04020404030D07020202" pitchFamily="82" charset="0"/>
              </a:rPr>
              <a:t>Miltä näyttää täydellinen sinä?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424CB4BB-9D92-404C-AC15-2569E28041FC}"/>
              </a:ext>
            </a:extLst>
          </p:cNvPr>
          <p:cNvSpPr txBox="1"/>
          <p:nvPr/>
        </p:nvSpPr>
        <p:spPr>
          <a:xfrm rot="20743003">
            <a:off x="7874074" y="2365932"/>
            <a:ext cx="37552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>
                <a:latin typeface="Tempus Sans ITC" panose="04020404030D07020202" pitchFamily="82" charset="0"/>
              </a:rPr>
              <a:t>Minkä kokoinen olisi täydellinen sinä?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C8F00EF7-D807-4DA9-B48E-E9AF498F58F7}"/>
              </a:ext>
            </a:extLst>
          </p:cNvPr>
          <p:cNvSpPr txBox="1"/>
          <p:nvPr/>
        </p:nvSpPr>
        <p:spPr>
          <a:xfrm rot="1078394">
            <a:off x="7327796" y="4644263"/>
            <a:ext cx="3733790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3600">
                <a:latin typeface="Tempus Sans ITC" panose="04020404030D07020202" pitchFamily="82" charset="0"/>
                <a:cs typeface="Calibri"/>
              </a:rPr>
              <a:t>Mitä asioita haluaisit muuttaa kehossasi?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6B4670B0-130E-43DC-BB28-2E43AD2C8045}"/>
              </a:ext>
            </a:extLst>
          </p:cNvPr>
          <p:cNvSpPr txBox="1"/>
          <p:nvPr/>
        </p:nvSpPr>
        <p:spPr>
          <a:xfrm>
            <a:off x="207247" y="1967061"/>
            <a:ext cx="4462560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2800">
                <a:latin typeface="Tempus Sans ITC"/>
                <a:cs typeface="Calibri"/>
              </a:rPr>
              <a:t>Jos voisit muuttaa kaiken mitä haluaisit luuletko että jossain pisteessä voisit olla täysin tyytyväinen omaan kehoosi?</a:t>
            </a: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E5FB414D-F9AD-485B-8150-5225A942BAC3}"/>
              </a:ext>
            </a:extLst>
          </p:cNvPr>
          <p:cNvSpPr txBox="1"/>
          <p:nvPr/>
        </p:nvSpPr>
        <p:spPr>
          <a:xfrm>
            <a:off x="372008" y="4982817"/>
            <a:ext cx="3854069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3200">
                <a:latin typeface="Tempus Sans ITC"/>
                <a:cs typeface="Calibri"/>
              </a:rPr>
              <a:t>Onko täydellistä kehoa olemassakaan?</a:t>
            </a:r>
          </a:p>
        </p:txBody>
      </p:sp>
      <p:pic>
        <p:nvPicPr>
          <p:cNvPr id="14" name="Kuva 14">
            <a:extLst>
              <a:ext uri="{FF2B5EF4-FFF2-40B4-BE49-F238E27FC236}">
                <a16:creationId xmlns:a16="http://schemas.microsoft.com/office/drawing/2014/main" id="{6EE46888-C827-4DA4-8048-A4A2E2A310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9022" y="3226822"/>
            <a:ext cx="1970962" cy="2697049"/>
          </a:xfrm>
          <a:prstGeom prst="rect">
            <a:avLst/>
          </a:prstGeom>
        </p:spPr>
      </p:pic>
      <p:pic>
        <p:nvPicPr>
          <p:cNvPr id="15" name="Kuva 15">
            <a:extLst>
              <a:ext uri="{FF2B5EF4-FFF2-40B4-BE49-F238E27FC236}">
                <a16:creationId xmlns:a16="http://schemas.microsoft.com/office/drawing/2014/main" id="{630192CE-439B-449F-84E3-3505046B77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2515" y="3226822"/>
            <a:ext cx="2123665" cy="3220070"/>
          </a:xfrm>
          <a:prstGeom prst="rect">
            <a:avLst/>
          </a:prstGeom>
        </p:spPr>
      </p:pic>
      <p:pic>
        <p:nvPicPr>
          <p:cNvPr id="16" name="Kuva 16">
            <a:extLst>
              <a:ext uri="{FF2B5EF4-FFF2-40B4-BE49-F238E27FC236}">
                <a16:creationId xmlns:a16="http://schemas.microsoft.com/office/drawing/2014/main" id="{9EE378ED-E74C-4F92-AED2-9E22C4396D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4832509" y="3226822"/>
            <a:ext cx="1840920" cy="3094505"/>
          </a:xfrm>
          <a:prstGeom prst="rect">
            <a:avLst/>
          </a:prstGeom>
        </p:spPr>
      </p:pic>
      <p:pic>
        <p:nvPicPr>
          <p:cNvPr id="17" name="Kuva 17" descr="Kuva, joka sisältää kohteen viivapiirustus&#10;&#10;Kuvaus luotu automaattisesti">
            <a:extLst>
              <a:ext uri="{FF2B5EF4-FFF2-40B4-BE49-F238E27FC236}">
                <a16:creationId xmlns:a16="http://schemas.microsoft.com/office/drawing/2014/main" id="{6BA27557-814B-4971-B0E9-8314DB2D09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3265" y="3273827"/>
            <a:ext cx="1806539" cy="192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112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1" grpId="0"/>
      <p:bldP spid="13" grpId="0"/>
      <p:bldP spid="7" grpId="0"/>
      <p:bldP spid="10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3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92533894-9DE6-4F72-A2A2-1286F5BBE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668" y="-48729"/>
            <a:ext cx="5459233" cy="488290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3CDE6600-D686-4655-B945-A7B44FE930D8}"/>
              </a:ext>
            </a:extLst>
          </p:cNvPr>
          <p:cNvSpPr txBox="1"/>
          <p:nvPr/>
        </p:nvSpPr>
        <p:spPr>
          <a:xfrm>
            <a:off x="5778901" y="638395"/>
            <a:ext cx="4506352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3600">
                <a:latin typeface="Tempus Sans ITC" panose="04020404030D07020202" pitchFamily="82" charset="0"/>
                <a:cs typeface="Calibri"/>
              </a:rPr>
              <a:t>Pidettäisiinkö minusta enemmän jos oisin vähän laihempi? </a:t>
            </a:r>
            <a:endParaRPr lang="fi-FI" sz="3600">
              <a:cs typeface="Calibri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6C72217F-A6B3-4498-B782-288E021C1F76}"/>
              </a:ext>
            </a:extLst>
          </p:cNvPr>
          <p:cNvSpPr txBox="1"/>
          <p:nvPr/>
        </p:nvSpPr>
        <p:spPr>
          <a:xfrm>
            <a:off x="5778901" y="2679736"/>
            <a:ext cx="5855506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3200">
                <a:latin typeface="Tempus Sans ITC"/>
                <a:cs typeface="Calibri"/>
              </a:rPr>
              <a:t>Haluaisin olla vähän enemmän kun muut ja vähän vähemmän kuin...</a:t>
            </a:r>
            <a:endParaRPr lang="fi-FI" sz="3200">
              <a:latin typeface="Tempus Sans ITC" panose="04020404030D07020202" pitchFamily="82" charset="0"/>
              <a:cs typeface="Calibri"/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EB186D90-AF07-40C6-BF8A-2A9BA37579C2}"/>
              </a:ext>
            </a:extLst>
          </p:cNvPr>
          <p:cNvSpPr txBox="1"/>
          <p:nvPr/>
        </p:nvSpPr>
        <p:spPr>
          <a:xfrm>
            <a:off x="5778901" y="4536411"/>
            <a:ext cx="2250937" cy="58477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i-FI" sz="3200">
                <a:latin typeface="Tempus Sans ITC"/>
                <a:cs typeface="Calibri"/>
              </a:rPr>
              <a:t>No… minä.</a:t>
            </a:r>
            <a:endParaRPr lang="fi-FI" sz="3200">
              <a:latin typeface="Tempus Sans ITC" panose="04020404030D07020202" pitchFamily="8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2594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3">
            <a:extLst>
              <a:ext uri="{FF2B5EF4-FFF2-40B4-BE49-F238E27FC236}">
                <a16:creationId xmlns:a16="http://schemas.microsoft.com/office/drawing/2014/main" id="{E403A3EB-86C8-4E84-AE68-DD9A034850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81" y="262117"/>
            <a:ext cx="7463882" cy="5547922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A0CD240E-D556-4513-822B-410174B10EEC}"/>
              </a:ext>
            </a:extLst>
          </p:cNvPr>
          <p:cNvSpPr txBox="1"/>
          <p:nvPr/>
        </p:nvSpPr>
        <p:spPr>
          <a:xfrm>
            <a:off x="7641963" y="1047961"/>
            <a:ext cx="4417884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2800">
                <a:solidFill>
                  <a:srgbClr val="000000"/>
                </a:solidFill>
                <a:effectLst/>
                <a:latin typeface="Tempus Sans ITC"/>
                <a:ea typeface="Times New Roman" panose="02020603050405020304" pitchFamily="18" charset="0"/>
                <a:cs typeface="Times New Roman"/>
              </a:rPr>
              <a:t>Jatkuva laihduttaminen, itsensä muuttaminen ja vihaaminen on niin kovin raskasta</a:t>
            </a:r>
            <a:r>
              <a:rPr lang="fi-FI" sz="2800">
                <a:solidFill>
                  <a:srgbClr val="000000"/>
                </a:solidFill>
                <a:latin typeface="Tempus Sans ITC"/>
                <a:ea typeface="Times New Roman" panose="02020603050405020304" pitchFamily="18" charset="0"/>
                <a:cs typeface="Times New Roman"/>
              </a:rPr>
              <a:t>.</a:t>
            </a:r>
            <a:endParaRPr lang="fi-FI" sz="2800">
              <a:effectLst/>
              <a:latin typeface="Tempus Sans ITC" panose="04020404030D070202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D011B4D8-4E0F-41C7-A840-53C51D59FCED}"/>
              </a:ext>
            </a:extLst>
          </p:cNvPr>
          <p:cNvSpPr txBox="1"/>
          <p:nvPr/>
        </p:nvSpPr>
        <p:spPr>
          <a:xfrm>
            <a:off x="7641964" y="3821922"/>
            <a:ext cx="42260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>
                <a:solidFill>
                  <a:srgbClr val="000000"/>
                </a:solidFill>
                <a:effectLst/>
                <a:latin typeface="Tempus Sans ITC" panose="04020404030D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Aina ei voi olla tyytyväinen itseensä, mutta mitä jos ei koskaan ole?</a:t>
            </a:r>
            <a:endParaRPr lang="fi-FI" sz="2800">
              <a:effectLst/>
              <a:latin typeface="Tempus Sans ITC" panose="04020404030D070202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84D483C3-BD15-457E-A295-2C7FC14054DF}"/>
              </a:ext>
            </a:extLst>
          </p:cNvPr>
          <p:cNvSpPr txBox="1"/>
          <p:nvPr/>
        </p:nvSpPr>
        <p:spPr>
          <a:xfrm>
            <a:off x="2592426" y="3821922"/>
            <a:ext cx="4530942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2800">
                <a:latin typeface="Tempus Sans ITC"/>
              </a:rPr>
              <a:t>Ja tuntuu siltä ettei muut ymmärrä yhtään että mulla on paha olla.</a:t>
            </a:r>
            <a:endParaRPr lang="fi-FI" sz="2800">
              <a:latin typeface="Tempus Sans ITC" panose="04020404030D07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166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3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612A9126-EF81-460A-9FB0-D8EC898033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225" t="6267"/>
          <a:stretch/>
        </p:blipFill>
        <p:spPr>
          <a:xfrm>
            <a:off x="7151594" y="1452948"/>
            <a:ext cx="2346564" cy="3905392"/>
          </a:xfrm>
          <a:prstGeom prst="rect">
            <a:avLst/>
          </a:prstGeom>
        </p:spPr>
      </p:pic>
      <p:pic>
        <p:nvPicPr>
          <p:cNvPr id="13" name="Kuva 3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F89CAB89-3635-4747-AA28-2DB7CB55D0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821" t="6267" r="33810" b="3454"/>
          <a:stretch/>
        </p:blipFill>
        <p:spPr>
          <a:xfrm>
            <a:off x="5040405" y="1452948"/>
            <a:ext cx="2111189" cy="3763748"/>
          </a:xfrm>
          <a:prstGeom prst="rect">
            <a:avLst/>
          </a:prstGeom>
        </p:spPr>
      </p:pic>
      <p:pic>
        <p:nvPicPr>
          <p:cNvPr id="15" name="Kuva 3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0C1019D6-4E9D-49F2-B490-B07162E8FA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762" r="64223" b="505"/>
          <a:stretch/>
        </p:blipFill>
        <p:spPr>
          <a:xfrm>
            <a:off x="2602005" y="1499661"/>
            <a:ext cx="2438399" cy="3831179"/>
          </a:xfrm>
          <a:prstGeom prst="rect">
            <a:avLst/>
          </a:prstGeom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2030A817-C269-48F9-AB1A-897CB24547FF}"/>
              </a:ext>
            </a:extLst>
          </p:cNvPr>
          <p:cNvSpPr txBox="1"/>
          <p:nvPr/>
        </p:nvSpPr>
        <p:spPr>
          <a:xfrm>
            <a:off x="3680010" y="5257986"/>
            <a:ext cx="5392823" cy="58477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i-FI" sz="3200">
                <a:latin typeface="Tempus Sans ITC"/>
              </a:rPr>
              <a:t>Mutta vaikka tuntuiskin siltä...</a:t>
            </a:r>
            <a:endParaRPr lang="fi-FI" sz="3200">
              <a:latin typeface="Tempus Sans ITC" panose="04020404030D07020202" pitchFamily="82" charset="0"/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A8D0F2FF-E0CC-46E3-8360-F7C43985A249}"/>
              </a:ext>
            </a:extLst>
          </p:cNvPr>
          <p:cNvSpPr txBox="1"/>
          <p:nvPr/>
        </p:nvSpPr>
        <p:spPr>
          <a:xfrm>
            <a:off x="4608291" y="5892710"/>
            <a:ext cx="3534942" cy="58477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i-FI" sz="3200">
                <a:latin typeface="Tempus Sans ITC"/>
              </a:rPr>
              <a:t>...Et ole </a:t>
            </a:r>
            <a:r>
              <a:rPr lang="fi-FI" sz="3200" u="sng">
                <a:latin typeface="Tempus Sans ITC"/>
              </a:rPr>
              <a:t>ikinä</a:t>
            </a:r>
            <a:r>
              <a:rPr lang="fi-FI" sz="3200">
                <a:latin typeface="Tempus Sans ITC"/>
              </a:rPr>
              <a:t> yksin.</a:t>
            </a:r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AB6B90E1-5D41-48CF-A321-CE99F75B7352}"/>
              </a:ext>
            </a:extLst>
          </p:cNvPr>
          <p:cNvSpPr txBox="1"/>
          <p:nvPr/>
        </p:nvSpPr>
        <p:spPr>
          <a:xfrm>
            <a:off x="3194675" y="448221"/>
            <a:ext cx="580264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>
                <a:effectLst/>
                <a:latin typeface="Tempus Sans ITC" panose="04020404030D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 ihmisiä, jotka ymmärtää ja auttaa myös läheisiä ymmärtämään.</a:t>
            </a:r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38313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EB2E15D-5F1B-4E51-AA7E-4E6DDA7AB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7249" y="754755"/>
            <a:ext cx="6926373" cy="1188720"/>
          </a:xfrm>
        </p:spPr>
        <p:txBody>
          <a:bodyPr>
            <a:normAutofit/>
          </a:bodyPr>
          <a:lstStyle/>
          <a:p>
            <a:r>
              <a:rPr lang="fi-FI" sz="3700">
                <a:solidFill>
                  <a:schemeClr val="tx1">
                    <a:lumMod val="85000"/>
                    <a:lumOff val="15000"/>
                  </a:schemeClr>
                </a:solidFill>
                <a:latin typeface="Tempus Sans ITC"/>
              </a:rPr>
              <a:t>Anoreksia nervosa (laihuushäiriö)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F69EB8D-53CA-4BF3-8799-85207FE20A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9742" y="2338076"/>
            <a:ext cx="9806271" cy="32763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fi-FI" sz="2000">
                <a:solidFill>
                  <a:schemeClr val="tx1">
                    <a:lumMod val="85000"/>
                    <a:lumOff val="15000"/>
                  </a:schemeClr>
                </a:solidFill>
                <a:latin typeface="Tempus Sans ITC"/>
              </a:rPr>
              <a:t>Laihuushäiriö on syömishäiriö, jossa ihminen pelkää kuollakseen lihomista. Tämä usein johtaa nälkiintymiseen, joka puolestaan johtaa moniin muihin ongelmiin  (masennus, ilottomuus, ärtyisyys...).</a:t>
            </a:r>
            <a:endParaRPr lang="fi-FI" sz="2000">
              <a:solidFill>
                <a:schemeClr val="tx1">
                  <a:lumMod val="85000"/>
                  <a:lumOff val="15000"/>
                </a:schemeClr>
              </a:solidFill>
              <a:latin typeface="Tempus Sans ITC"/>
              <a:cs typeface="Calibri"/>
            </a:endParaRPr>
          </a:p>
          <a:p>
            <a:pPr marL="0" indent="0">
              <a:buNone/>
            </a:pPr>
            <a:endParaRPr lang="fi-FI" sz="2000">
              <a:solidFill>
                <a:schemeClr val="tx1">
                  <a:lumMod val="85000"/>
                  <a:lumOff val="15000"/>
                </a:schemeClr>
              </a:solidFill>
              <a:latin typeface="Tempus Sans ITC"/>
            </a:endParaRPr>
          </a:p>
          <a:p>
            <a:pPr marL="0" indent="0">
              <a:buNone/>
            </a:pPr>
            <a:r>
              <a:rPr lang="fi-FI" sz="2000">
                <a:solidFill>
                  <a:schemeClr val="tx1">
                    <a:lumMod val="85000"/>
                    <a:lumOff val="15000"/>
                  </a:schemeClr>
                </a:solidFill>
                <a:latin typeface="Tempus Sans ITC"/>
              </a:rPr>
              <a:t>Laihuushäiriö ei ole luulotauti, vaan aivan turhankin todellinen sairaus.</a:t>
            </a:r>
          </a:p>
          <a:p>
            <a:pPr marL="0" indent="0">
              <a:buNone/>
            </a:pPr>
            <a:endParaRPr lang="fi-FI" sz="2000">
              <a:solidFill>
                <a:schemeClr val="tx1">
                  <a:lumMod val="85000"/>
                  <a:lumOff val="15000"/>
                </a:schemeClr>
              </a:solidFill>
              <a:latin typeface="Tempus Sans ITC"/>
            </a:endParaRPr>
          </a:p>
          <a:p>
            <a:pPr marL="0" indent="0">
              <a:buNone/>
            </a:pPr>
            <a:r>
              <a:rPr lang="fi-FI" sz="2000">
                <a:solidFill>
                  <a:schemeClr val="tx1">
                    <a:lumMod val="85000"/>
                    <a:lumOff val="15000"/>
                  </a:schemeClr>
                </a:solidFill>
                <a:latin typeface="Tempus Sans ITC"/>
              </a:rPr>
              <a:t>Syömishäiriöistä kärsii joka kuudes suomalainen nuori nainen, mutta nämä sairaudet ei kuitenkaan katso sukupuolta, ne on todellisia kaikille niistä kärsiville.</a:t>
            </a:r>
            <a:endParaRPr lang="fi-FI" sz="2000">
              <a:solidFill>
                <a:schemeClr val="tx1">
                  <a:lumMod val="85000"/>
                  <a:lumOff val="15000"/>
                </a:schemeClr>
              </a:solidFill>
              <a:latin typeface="Tempus Sans ITC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505932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3">
            <a:extLst>
              <a:ext uri="{FF2B5EF4-FFF2-40B4-BE49-F238E27FC236}">
                <a16:creationId xmlns:a16="http://schemas.microsoft.com/office/drawing/2014/main" id="{1D13A2FB-7A62-460A-B521-7C4F9B0B33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132" y="2165198"/>
            <a:ext cx="8328102" cy="4451189"/>
          </a:xfrm>
          <a:prstGeom prst="rect">
            <a:avLst/>
          </a:prstGeom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30A6CB1F-7A8C-4468-95D3-7C1EC2D928F1}"/>
              </a:ext>
            </a:extLst>
          </p:cNvPr>
          <p:cNvSpPr txBox="1"/>
          <p:nvPr/>
        </p:nvSpPr>
        <p:spPr>
          <a:xfrm>
            <a:off x="659002" y="1426928"/>
            <a:ext cx="4908395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2400">
                <a:latin typeface="Tempus Sans ITC" panose="04020404030D07020202" pitchFamily="82" charset="0"/>
                <a:cs typeface="Calibri"/>
              </a:rPr>
              <a:t>Toiset kasvaa nopeammin ja isommaksi, toiset jää pienemmiksi.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33BC0E33-6B52-4B7A-96E1-DDB21E3B8793}"/>
              </a:ext>
            </a:extLst>
          </p:cNvPr>
          <p:cNvSpPr txBox="1"/>
          <p:nvPr/>
        </p:nvSpPr>
        <p:spPr>
          <a:xfrm>
            <a:off x="2349704" y="596747"/>
            <a:ext cx="767033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3200">
                <a:latin typeface="Tempus Sans ITC"/>
                <a:cs typeface="Calibri"/>
              </a:rPr>
              <a:t>Kasvaminen on joskus vähän kohtuutonta...</a:t>
            </a:r>
            <a:endParaRPr lang="fi-FI" sz="3200">
              <a:latin typeface="Tempus Sans ITC" panose="04020404030D07020202" pitchFamily="82" charset="0"/>
              <a:cs typeface="Calibri"/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DF13BB13-9101-46C6-8D2C-B427C546330E}"/>
              </a:ext>
            </a:extLst>
          </p:cNvPr>
          <p:cNvSpPr txBox="1"/>
          <p:nvPr/>
        </p:nvSpPr>
        <p:spPr>
          <a:xfrm>
            <a:off x="5930332" y="1426928"/>
            <a:ext cx="5355576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2400">
                <a:latin typeface="Tempus Sans ITC" panose="04020404030D07020202" pitchFamily="82" charset="0"/>
                <a:cs typeface="Calibri"/>
              </a:rPr>
              <a:t>Kasvu voi olla myös vähän epäsopusuhtaista. Mutta tämä kaikki on täysin normaalia ja mikä parasta: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06810FA7-E416-41E1-AD1C-2A423B6B7C4D}"/>
              </a:ext>
            </a:extLst>
          </p:cNvPr>
          <p:cNvSpPr txBox="1"/>
          <p:nvPr/>
        </p:nvSpPr>
        <p:spPr>
          <a:xfrm>
            <a:off x="8694234" y="3883160"/>
            <a:ext cx="2627722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4000">
                <a:latin typeface="Tempus Sans ITC"/>
                <a:cs typeface="Calibri"/>
              </a:rPr>
              <a:t>Se ei kestä ikuisesti.</a:t>
            </a:r>
            <a:endParaRPr lang="fi-FI" sz="4000">
              <a:latin typeface="Tempus Sans ITC" panose="04020404030D07020202" pitchFamily="8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63460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3">
            <a:extLst>
              <a:ext uri="{FF2B5EF4-FFF2-40B4-BE49-F238E27FC236}">
                <a16:creationId xmlns:a16="http://schemas.microsoft.com/office/drawing/2014/main" id="{2E0BCE5F-4450-452B-B36F-264E8BC0D1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2149" y="2100147"/>
            <a:ext cx="4702133" cy="4420005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9BB7AD14-0361-44CE-A497-5B9A2CD5A540}"/>
              </a:ext>
            </a:extLst>
          </p:cNvPr>
          <p:cNvSpPr txBox="1"/>
          <p:nvPr/>
        </p:nvSpPr>
        <p:spPr>
          <a:xfrm>
            <a:off x="2193587" y="773723"/>
            <a:ext cx="8738266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2800">
                <a:solidFill>
                  <a:srgbClr val="000000"/>
                </a:solidFill>
                <a:effectLst/>
                <a:latin typeface="Tempus Sans ITC"/>
                <a:ea typeface="Times New Roman" panose="02020603050405020304" pitchFamily="18" charset="0"/>
                <a:cs typeface="Times New Roman"/>
              </a:rPr>
              <a:t>Et ansaitse huonoa itsetuntoa, ansaitset onnellisuuden.</a:t>
            </a:r>
          </a:p>
          <a:p>
            <a:r>
              <a:rPr lang="fi-FI" sz="2800">
                <a:solidFill>
                  <a:srgbClr val="000000"/>
                </a:solidFill>
                <a:effectLst/>
                <a:latin typeface="Tempus Sans ITC"/>
                <a:ea typeface="Times New Roman" panose="02020603050405020304" pitchFamily="18" charset="0"/>
                <a:cs typeface="Times New Roman"/>
              </a:rPr>
              <a:t>Olet hyvä sinuna ja toivon että tietäisit sen myös itse.</a:t>
            </a:r>
            <a:endParaRPr lang="fi-FI" sz="2800">
              <a:cs typeface="Calibri"/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B77F31AC-7313-4B36-9D10-4F621D3D0647}"/>
              </a:ext>
            </a:extLst>
          </p:cNvPr>
          <p:cNvSpPr txBox="1"/>
          <p:nvPr/>
        </p:nvSpPr>
        <p:spPr>
          <a:xfrm>
            <a:off x="7292844" y="2186490"/>
            <a:ext cx="4129779" cy="42473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2800">
                <a:effectLst/>
                <a:latin typeface="Tempus Sans ITC"/>
                <a:ea typeface="Times New Roman" panose="02020603050405020304" pitchFamily="18" charset="0"/>
                <a:cs typeface="Times New Roman"/>
              </a:rPr>
              <a:t>Ja toivon että annat ihmisten auttaa sinua. Se ei muuta sitä että sinä olet täydessä kontrollissa itsestäsi.</a:t>
            </a:r>
          </a:p>
          <a:p>
            <a:endParaRPr lang="fi-FI" sz="2800">
              <a:latin typeface="Tempus Sans ITC" panose="04020404030D070202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i-FI" sz="2800">
                <a:effectLst/>
                <a:latin typeface="Tempus Sans ITC"/>
                <a:ea typeface="Times New Roman" panose="02020603050405020304" pitchFamily="18" charset="0"/>
                <a:cs typeface="Times New Roman"/>
              </a:rPr>
              <a:t>Älä anna ruoan ja syömisen kontrolloida sinua.</a:t>
            </a:r>
          </a:p>
          <a:p>
            <a:endParaRPr lang="fi-FI"/>
          </a:p>
        </p:txBody>
      </p:sp>
      <p:pic>
        <p:nvPicPr>
          <p:cNvPr id="7" name="Kuva 7" descr="Kuva, joka sisältää kohteen clipart-kuva&#10;&#10;Kuvaus luotu automaattisesti">
            <a:extLst>
              <a:ext uri="{FF2B5EF4-FFF2-40B4-BE49-F238E27FC236}">
                <a16:creationId xmlns:a16="http://schemas.microsoft.com/office/drawing/2014/main" id="{CD7ECDD3-6E89-4D0C-BF1D-7349EFC8FB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284" y="1551827"/>
            <a:ext cx="1944303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189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Kuva 2">
            <a:extLst>
              <a:ext uri="{FF2B5EF4-FFF2-40B4-BE49-F238E27FC236}">
                <a16:creationId xmlns:a16="http://schemas.microsoft.com/office/drawing/2014/main" id="{89C0BC5F-50A9-49A5-90CF-009916885D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1335044" y="348754"/>
            <a:ext cx="9521932" cy="5357102"/>
          </a:xfrm>
          <a:prstGeom prst="rect">
            <a:avLst/>
          </a:prstGeom>
        </p:spPr>
      </p:pic>
      <p:sp>
        <p:nvSpPr>
          <p:cNvPr id="12" name="Tekstiruutu 11">
            <a:extLst>
              <a:ext uri="{FF2B5EF4-FFF2-40B4-BE49-F238E27FC236}">
                <a16:creationId xmlns:a16="http://schemas.microsoft.com/office/drawing/2014/main" id="{AA2044F6-4F50-44C8-8579-E8AEE1D2B3DB}"/>
              </a:ext>
            </a:extLst>
          </p:cNvPr>
          <p:cNvSpPr txBox="1"/>
          <p:nvPr/>
        </p:nvSpPr>
        <p:spPr>
          <a:xfrm>
            <a:off x="1718310" y="389382"/>
            <a:ext cx="875995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3600">
                <a:latin typeface="Tempus Sans ITC"/>
              </a:rPr>
              <a:t>Jos ja kun tuntuu pahalta, käy juttelemassa.</a:t>
            </a: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D2EF3D28-1409-4BE8-8C63-7FBFD817E01F}"/>
              </a:ext>
            </a:extLst>
          </p:cNvPr>
          <p:cNvSpPr txBox="1"/>
          <p:nvPr/>
        </p:nvSpPr>
        <p:spPr>
          <a:xfrm rot="-720000">
            <a:off x="130535" y="3671991"/>
            <a:ext cx="297559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i-FI" sz="3600" err="1">
                <a:latin typeface="Tempus Sans ITC"/>
              </a:rPr>
              <a:t>Kouluterkat</a:t>
            </a:r>
            <a:r>
              <a:rPr lang="fi-FI" sz="3600">
                <a:latin typeface="Tempus Sans ITC"/>
              </a:rPr>
              <a:t>...</a:t>
            </a:r>
          </a:p>
        </p:txBody>
      </p:sp>
      <p:sp>
        <p:nvSpPr>
          <p:cNvPr id="20" name="Tekstiruutu 19">
            <a:extLst>
              <a:ext uri="{FF2B5EF4-FFF2-40B4-BE49-F238E27FC236}">
                <a16:creationId xmlns:a16="http://schemas.microsoft.com/office/drawing/2014/main" id="{509BF59B-3E54-453A-87A5-33459E36EC91}"/>
              </a:ext>
            </a:extLst>
          </p:cNvPr>
          <p:cNvSpPr txBox="1"/>
          <p:nvPr/>
        </p:nvSpPr>
        <p:spPr>
          <a:xfrm rot="1020000">
            <a:off x="9290856" y="3158222"/>
            <a:ext cx="250359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i-FI" sz="3600">
                <a:latin typeface="Tempus Sans ITC"/>
              </a:rPr>
              <a:t>Opettajat...</a:t>
            </a:r>
          </a:p>
        </p:txBody>
      </p:sp>
      <p:sp>
        <p:nvSpPr>
          <p:cNvPr id="21" name="Tekstiruutu 20">
            <a:extLst>
              <a:ext uri="{FF2B5EF4-FFF2-40B4-BE49-F238E27FC236}">
                <a16:creationId xmlns:a16="http://schemas.microsoft.com/office/drawing/2014/main" id="{5ADE141B-43CB-4D8B-B7FD-4DBAFAEAD8E2}"/>
              </a:ext>
            </a:extLst>
          </p:cNvPr>
          <p:cNvSpPr txBox="1"/>
          <p:nvPr/>
        </p:nvSpPr>
        <p:spPr>
          <a:xfrm>
            <a:off x="3555872" y="5116448"/>
            <a:ext cx="508406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3600">
                <a:latin typeface="Tempus Sans ITC"/>
              </a:rPr>
              <a:t>...Ja tietysti vanhemmat...</a:t>
            </a:r>
          </a:p>
        </p:txBody>
      </p:sp>
      <p:sp>
        <p:nvSpPr>
          <p:cNvPr id="22" name="Tekstiruutu 21">
            <a:extLst>
              <a:ext uri="{FF2B5EF4-FFF2-40B4-BE49-F238E27FC236}">
                <a16:creationId xmlns:a16="http://schemas.microsoft.com/office/drawing/2014/main" id="{F0DF6B11-3014-475E-93C5-A9AC71779D32}"/>
              </a:ext>
            </a:extLst>
          </p:cNvPr>
          <p:cNvSpPr txBox="1"/>
          <p:nvPr/>
        </p:nvSpPr>
        <p:spPr>
          <a:xfrm>
            <a:off x="4043552" y="5866256"/>
            <a:ext cx="426987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3600">
                <a:latin typeface="Tempus Sans ITC"/>
              </a:rPr>
              <a:t>...On just sitä varten.</a:t>
            </a:r>
          </a:p>
        </p:txBody>
      </p:sp>
    </p:spTree>
    <p:extLst>
      <p:ext uri="{BB962C8B-B14F-4D97-AF65-F5344CB8AC3E}">
        <p14:creationId xmlns:p14="http://schemas.microsoft.com/office/powerpoint/2010/main" val="3147345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0" grpId="0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10" descr="Kuva, joka sisältää kohteen kotelo, varuste&#10;&#10;Kuvaus luotu automaattisesti">
            <a:extLst>
              <a:ext uri="{FF2B5EF4-FFF2-40B4-BE49-F238E27FC236}">
                <a16:creationId xmlns:a16="http://schemas.microsoft.com/office/drawing/2014/main" id="{F93D0304-E23A-4742-A157-C21166A7F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1024" y="4186733"/>
            <a:ext cx="3328639" cy="2188459"/>
          </a:xfrm>
          <a:prstGeom prst="rect">
            <a:avLst/>
          </a:prstGeom>
        </p:spPr>
      </p:pic>
      <p:pic>
        <p:nvPicPr>
          <p:cNvPr id="11" name="Kuva 11">
            <a:extLst>
              <a:ext uri="{FF2B5EF4-FFF2-40B4-BE49-F238E27FC236}">
                <a16:creationId xmlns:a16="http://schemas.microsoft.com/office/drawing/2014/main" id="{8E286021-850C-42A7-AFC2-67B70B6FB2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060" y="182367"/>
            <a:ext cx="11506198" cy="4523217"/>
          </a:xfrm>
          <a:prstGeom prst="rect">
            <a:avLst/>
          </a:prstGeom>
        </p:spPr>
      </p:pic>
      <p:sp>
        <p:nvSpPr>
          <p:cNvPr id="12" name="Tekstiruutu 11">
            <a:extLst>
              <a:ext uri="{FF2B5EF4-FFF2-40B4-BE49-F238E27FC236}">
                <a16:creationId xmlns:a16="http://schemas.microsoft.com/office/drawing/2014/main" id="{A86BFF56-AA27-4511-AB42-E807B77BD16C}"/>
              </a:ext>
            </a:extLst>
          </p:cNvPr>
          <p:cNvSpPr txBox="1"/>
          <p:nvPr/>
        </p:nvSpPr>
        <p:spPr>
          <a:xfrm>
            <a:off x="1538493" y="931423"/>
            <a:ext cx="9431331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2400" dirty="0">
                <a:latin typeface="Tempus Sans ITC"/>
                <a:cs typeface="Calibri"/>
              </a:rPr>
              <a:t>Tässä on syömishäiriöliiton tukipuhelin: </a:t>
            </a:r>
            <a:r>
              <a:rPr lang="fi-FI" sz="3600" u="sng" dirty="0">
                <a:latin typeface="Tempus Sans ITC"/>
                <a:cs typeface="Calibri"/>
              </a:rPr>
              <a:t>02 251 9207 </a:t>
            </a:r>
            <a:r>
              <a:rPr lang="fi-FI" sz="2400" u="sng" dirty="0">
                <a:latin typeface="Tempus Sans ITC"/>
                <a:cs typeface="Calibri"/>
              </a:rPr>
              <a:t>(Ma 9-15)</a:t>
            </a:r>
          </a:p>
          <a:p>
            <a:r>
              <a:rPr lang="fi-FI" sz="2400" dirty="0">
                <a:latin typeface="Tempus Sans ITC"/>
                <a:cs typeface="Calibri"/>
              </a:rPr>
              <a:t>Siellä ammattilaiset antaa tietoa, apua ja ohjeita juuri sinun tilanteeseen.</a:t>
            </a:r>
          </a:p>
        </p:txBody>
      </p:sp>
      <p:sp>
        <p:nvSpPr>
          <p:cNvPr id="15" name="Tekstiruutu 14">
            <a:extLst>
              <a:ext uri="{FF2B5EF4-FFF2-40B4-BE49-F238E27FC236}">
                <a16:creationId xmlns:a16="http://schemas.microsoft.com/office/drawing/2014/main" id="{7C838C97-5E52-4532-9CD6-38AD5C210D1B}"/>
              </a:ext>
            </a:extLst>
          </p:cNvPr>
          <p:cNvSpPr txBox="1"/>
          <p:nvPr/>
        </p:nvSpPr>
        <p:spPr>
          <a:xfrm>
            <a:off x="6412339" y="4338651"/>
            <a:ext cx="4669536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3200" dirty="0">
                <a:latin typeface="Tempus Sans ITC"/>
              </a:rPr>
              <a:t>On myös olemassa puhelinnumeroita, joihin voi soittaa anonyymisti</a:t>
            </a:r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25CA08DB-BFC4-4787-9421-4A2E8A6497B5}"/>
              </a:ext>
            </a:extLst>
          </p:cNvPr>
          <p:cNvSpPr txBox="1"/>
          <p:nvPr/>
        </p:nvSpPr>
        <p:spPr>
          <a:xfrm>
            <a:off x="1782699" y="2154554"/>
            <a:ext cx="719328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2400" dirty="0">
                <a:latin typeface="Tempus Sans ITC"/>
                <a:cs typeface="Calibri"/>
              </a:rPr>
              <a:t>Lasten ja nuorten puhelin on myös hyvä vaihtoehto. Siellä autetaan kaikkien mietityttävien asioiden kanssa.</a:t>
            </a:r>
          </a:p>
        </p:txBody>
      </p:sp>
      <p:sp>
        <p:nvSpPr>
          <p:cNvPr id="24" name="Tekstiruutu 23">
            <a:extLst>
              <a:ext uri="{FF2B5EF4-FFF2-40B4-BE49-F238E27FC236}">
                <a16:creationId xmlns:a16="http://schemas.microsoft.com/office/drawing/2014/main" id="{AD0C9FDA-DF1D-485C-8E41-245E65C93ED5}"/>
              </a:ext>
            </a:extLst>
          </p:cNvPr>
          <p:cNvSpPr txBox="1"/>
          <p:nvPr/>
        </p:nvSpPr>
        <p:spPr>
          <a:xfrm>
            <a:off x="2619858" y="2923857"/>
            <a:ext cx="551896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3600" u="sng" dirty="0">
                <a:latin typeface="Tempus Sans ITC"/>
              </a:rPr>
              <a:t>116 111 </a:t>
            </a:r>
            <a:r>
              <a:rPr lang="fi-FI" sz="2400" u="sng" dirty="0">
                <a:latin typeface="Tempus Sans ITC"/>
              </a:rPr>
              <a:t>(Ma-Pe 14-20, La-Su 17-20)</a:t>
            </a:r>
          </a:p>
        </p:txBody>
      </p:sp>
    </p:spTree>
    <p:extLst>
      <p:ext uri="{BB962C8B-B14F-4D97-AF65-F5344CB8AC3E}">
        <p14:creationId xmlns:p14="http://schemas.microsoft.com/office/powerpoint/2010/main" val="937202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4" descr="Kuva, joka sisältää kohteen teksti, kotelo&#10;&#10;Kuvaus luotu automaattisesti">
            <a:extLst>
              <a:ext uri="{FF2B5EF4-FFF2-40B4-BE49-F238E27FC236}">
                <a16:creationId xmlns:a16="http://schemas.microsoft.com/office/drawing/2014/main" id="{79C93045-5215-4D33-A226-B0F4F11251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058" y="1889725"/>
            <a:ext cx="9480395" cy="5135728"/>
          </a:xfrm>
          <a:prstGeom prst="rect">
            <a:avLst/>
          </a:prstGeom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9042BFCB-F318-4E4C-A5AE-B793C7620CE4}"/>
              </a:ext>
            </a:extLst>
          </p:cNvPr>
          <p:cNvSpPr txBox="1"/>
          <p:nvPr/>
        </p:nvSpPr>
        <p:spPr>
          <a:xfrm>
            <a:off x="2230797" y="3400172"/>
            <a:ext cx="39645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3600" dirty="0">
                <a:latin typeface="Tempus Sans ITC" panose="04020404030D07020202" pitchFamily="82" charset="0"/>
              </a:rPr>
              <a:t>syomishairioliitto.fi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20B7E99E-FA41-4580-A166-71D706178B69}"/>
              </a:ext>
            </a:extLst>
          </p:cNvPr>
          <p:cNvSpPr txBox="1"/>
          <p:nvPr/>
        </p:nvSpPr>
        <p:spPr>
          <a:xfrm>
            <a:off x="578931" y="765468"/>
            <a:ext cx="4525080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2800" dirty="0">
                <a:latin typeface="Tempus Sans ITC"/>
              </a:rPr>
              <a:t>Ja jos ei ihan vielä rohkeus riitä puhumaan,</a:t>
            </a:r>
          </a:p>
          <a:p>
            <a:r>
              <a:rPr lang="fi-FI" sz="2800" dirty="0">
                <a:latin typeface="Tempus Sans ITC"/>
              </a:rPr>
              <a:t>niin apua on myös netissä.</a:t>
            </a:r>
            <a:endParaRPr lang="fi-FI" sz="2800" dirty="0">
              <a:latin typeface="Tempus Sans ITC"/>
              <a:cs typeface="Calibri"/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759A198F-D9F3-48AD-9BB3-9D458ECE2F72}"/>
              </a:ext>
            </a:extLst>
          </p:cNvPr>
          <p:cNvSpPr txBox="1"/>
          <p:nvPr/>
        </p:nvSpPr>
        <p:spPr>
          <a:xfrm>
            <a:off x="5580256" y="523111"/>
            <a:ext cx="5754027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2400" dirty="0">
                <a:latin typeface="Tempus Sans ITC"/>
                <a:cs typeface="Calibri"/>
              </a:rPr>
              <a:t>Syömishäiriöliiton ”Syli-</a:t>
            </a:r>
            <a:r>
              <a:rPr lang="fi-FI" sz="2400" dirty="0" err="1">
                <a:latin typeface="Tempus Sans ITC"/>
                <a:cs typeface="Calibri"/>
              </a:rPr>
              <a:t>chat</a:t>
            </a:r>
            <a:r>
              <a:rPr lang="fi-FI" sz="2400" dirty="0">
                <a:latin typeface="Tempus Sans ITC"/>
                <a:cs typeface="Calibri"/>
              </a:rPr>
              <a:t>” on täynnä ammattilaisia, jotka auttavat sinua varmasti.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EC7B3BD9-6BAF-4AC4-AD55-9B7D039278E0}"/>
              </a:ext>
            </a:extLst>
          </p:cNvPr>
          <p:cNvSpPr txBox="1"/>
          <p:nvPr/>
        </p:nvSpPr>
        <p:spPr>
          <a:xfrm>
            <a:off x="5580256" y="1640974"/>
            <a:ext cx="510540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2400" dirty="0">
                <a:latin typeface="Tempus Sans ITC"/>
              </a:rPr>
              <a:t>Sekasin247.fi tarjoaa myös turvallisen paikan jutella vaikeista asioista.</a:t>
            </a:r>
            <a:endParaRPr lang="fi-FI" sz="2400" dirty="0">
              <a:latin typeface="Tempus Sans ITC"/>
              <a:cs typeface="Calibri"/>
            </a:endParaRP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55B57DD3-D908-4EB2-AD87-60BE7D5D61B9}"/>
              </a:ext>
            </a:extLst>
          </p:cNvPr>
          <p:cNvSpPr txBox="1"/>
          <p:nvPr/>
        </p:nvSpPr>
        <p:spPr>
          <a:xfrm>
            <a:off x="2841471" y="4263251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i-FI" sz="3600" dirty="0">
                <a:latin typeface="Tempus Sans ITC" panose="04020404030D07020202" pitchFamily="82" charset="0"/>
                <a:cs typeface="Calibri"/>
              </a:rPr>
              <a:t>sekasin247.fi</a:t>
            </a:r>
          </a:p>
        </p:txBody>
      </p:sp>
    </p:spTree>
    <p:extLst>
      <p:ext uri="{BB962C8B-B14F-4D97-AF65-F5344CB8AC3E}">
        <p14:creationId xmlns:p14="http://schemas.microsoft.com/office/powerpoint/2010/main" val="4086063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D9545B-85E7-46CF-BD2C-14019AD11E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40035" y="1029499"/>
            <a:ext cx="5782310" cy="1075858"/>
          </a:xfrm>
        </p:spPr>
        <p:txBody>
          <a:bodyPr>
            <a:normAutofit/>
          </a:bodyPr>
          <a:lstStyle/>
          <a:p>
            <a:r>
              <a:rPr lang="fi-FI" dirty="0">
                <a:latin typeface="Tempus Sans ITC"/>
              </a:rPr>
              <a:t>Sinua odotetaan.</a:t>
            </a:r>
            <a:endParaRPr lang="fi-FI" dirty="0">
              <a:latin typeface="Tempus Sans ITC" panose="04020404030D07020202" pitchFamily="82" charset="0"/>
            </a:endParaRPr>
          </a:p>
        </p:txBody>
      </p:sp>
      <p:pic>
        <p:nvPicPr>
          <p:cNvPr id="5" name="Kuva 5" descr="Kuva, joka sisältää kohteen teksti, kosmetiikka&#10;&#10;Kuvaus luotu automaattisesti">
            <a:extLst>
              <a:ext uri="{FF2B5EF4-FFF2-40B4-BE49-F238E27FC236}">
                <a16:creationId xmlns:a16="http://schemas.microsoft.com/office/drawing/2014/main" id="{C054DE82-102C-4C10-9FB8-72DAB576FD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068" y="353752"/>
            <a:ext cx="3332045" cy="5657385"/>
          </a:xfrm>
          <a:prstGeom prst="rect">
            <a:avLst/>
          </a:prstGeom>
        </p:spPr>
      </p:pic>
      <p:sp>
        <p:nvSpPr>
          <p:cNvPr id="7" name="Otsikko 1">
            <a:extLst>
              <a:ext uri="{FF2B5EF4-FFF2-40B4-BE49-F238E27FC236}">
                <a16:creationId xmlns:a16="http://schemas.microsoft.com/office/drawing/2014/main" id="{67D885B2-1E11-469C-A6BE-420A00DC9CDB}"/>
              </a:ext>
            </a:extLst>
          </p:cNvPr>
          <p:cNvSpPr txBox="1">
            <a:spLocks/>
          </p:cNvSpPr>
          <p:nvPr/>
        </p:nvSpPr>
        <p:spPr>
          <a:xfrm>
            <a:off x="4116230" y="3182444"/>
            <a:ext cx="5782310" cy="107585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dirty="0">
                <a:latin typeface="Tempus Sans ITC"/>
              </a:rPr>
              <a:t>Nähdään  siellä.</a:t>
            </a:r>
            <a:endParaRPr lang="fi-FI" dirty="0">
              <a:latin typeface="Tempus Sans ITC" panose="04020404030D07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618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435</Words>
  <Application>Microsoft Office PowerPoint</Application>
  <PresentationFormat>Laajakuva</PresentationFormat>
  <Paragraphs>54</Paragraphs>
  <Slides>13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13</vt:i4>
      </vt:variant>
    </vt:vector>
  </HeadingPairs>
  <TitlesOfParts>
    <vt:vector size="14" baseType="lpstr">
      <vt:lpstr>Office Theme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Anoreksia nervosa (laihuushäiriö)</vt:lpstr>
      <vt:lpstr>PowerPoint-esitys</vt:lpstr>
      <vt:lpstr>PowerPoint-esitys</vt:lpstr>
      <vt:lpstr>PowerPoint-esitys</vt:lpstr>
      <vt:lpstr>PowerPoint-esitys</vt:lpstr>
      <vt:lpstr>PowerPoint-esitys</vt:lpstr>
      <vt:lpstr>Sinua odotetaan.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Mika Liste</dc:creator>
  <cp:lastModifiedBy>Mika Liste</cp:lastModifiedBy>
  <cp:revision>3</cp:revision>
  <dcterms:created xsi:type="dcterms:W3CDTF">2021-05-07T09:34:36Z</dcterms:created>
  <dcterms:modified xsi:type="dcterms:W3CDTF">2021-10-06T07:27:40Z</dcterms:modified>
</cp:coreProperties>
</file>