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 id="257" r:id="rId4"/>
    <p:sldId id="258" r:id="rId5"/>
    <p:sldId id="284" r:id="rId6"/>
    <p:sldId id="259" r:id="rId7"/>
    <p:sldId id="263" r:id="rId8"/>
    <p:sldId id="275" r:id="rId9"/>
    <p:sldId id="264" r:id="rId10"/>
    <p:sldId id="265" r:id="rId11"/>
    <p:sldId id="300" r:id="rId12"/>
    <p:sldId id="266" r:id="rId13"/>
    <p:sldId id="261" r:id="rId14"/>
    <p:sldId id="267" r:id="rId15"/>
    <p:sldId id="286" r:id="rId16"/>
    <p:sldId id="268" r:id="rId17"/>
    <p:sldId id="269" r:id="rId18"/>
    <p:sldId id="270" r:id="rId19"/>
    <p:sldId id="271" r:id="rId20"/>
    <p:sldId id="272" r:id="rId21"/>
    <p:sldId id="313" r:id="rId22"/>
    <p:sldId id="293" r:id="rId23"/>
    <p:sldId id="309" r:id="rId24"/>
    <p:sldId id="294" r:id="rId25"/>
    <p:sldId id="295" r:id="rId26"/>
    <p:sldId id="287" r:id="rId27"/>
    <p:sldId id="276" r:id="rId28"/>
    <p:sldId id="292" r:id="rId29"/>
    <p:sldId id="274" r:id="rId30"/>
    <p:sldId id="277" r:id="rId31"/>
    <p:sldId id="288" r:id="rId32"/>
    <p:sldId id="310" r:id="rId33"/>
    <p:sldId id="289" r:id="rId34"/>
    <p:sldId id="311" r:id="rId35"/>
    <p:sldId id="290" r:id="rId36"/>
    <p:sldId id="285" r:id="rId37"/>
    <p:sldId id="291" r:id="rId38"/>
    <p:sldId id="262" r:id="rId39"/>
    <p:sldId id="280" r:id="rId40"/>
    <p:sldId id="298" r:id="rId41"/>
    <p:sldId id="299" r:id="rId42"/>
    <p:sldId id="301" r:id="rId43"/>
    <p:sldId id="302" r:id="rId44"/>
    <p:sldId id="303" r:id="rId45"/>
    <p:sldId id="304" r:id="rId46"/>
    <p:sldId id="305" r:id="rId47"/>
    <p:sldId id="306" r:id="rId48"/>
    <p:sldId id="282" r:id="rId49"/>
    <p:sldId id="283" r:id="rId50"/>
    <p:sldId id="312" r:id="rId51"/>
    <p:sldId id="308" r:id="rId52"/>
    <p:sldId id="279"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1AE1A7-E852-00D8-87B1-33635CBEA515}" v="1" dt="2019-10-28T14:32:25.977"/>
    <p1510:client id="{818F3B87-6748-444F-CF57-397DA140AEDC}" v="1036" dt="2019-10-27T19:13:15.6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0" d="100"/>
          <a:sy n="110" d="100"/>
        </p:scale>
        <p:origin x="162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11/21/2019</a:t>
            </a:fld>
            <a:endParaRPr lang="en-US"/>
          </a:p>
        </p:txBody>
      </p:sp>
      <p:sp>
        <p:nvSpPr>
          <p:cNvPr id="17" name="Footer Placeholder 16"/>
          <p:cNvSpPr>
            <a:spLocks noGrp="1"/>
          </p:cNvSpPr>
          <p:nvPr>
            <p:ph type="ftr" sz="quarter" idx="11"/>
          </p:nvPr>
        </p:nvSpPr>
        <p:spPr/>
        <p:txBody>
          <a:bodyPr/>
          <a:lstStyle/>
          <a:p>
            <a:endParaRPr kumimoji="0" lang="en-US"/>
          </a:p>
        </p:txBody>
      </p:sp>
      <p:sp>
        <p:nvSpPr>
          <p:cNvPr id="29" name="Slide Number Placeholder 28"/>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11/21/2019</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11/21/2019</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a:xfrm>
            <a:off x="7924800" y="6416675"/>
            <a:ext cx="762000" cy="365125"/>
          </a:xfrm>
        </p:spPr>
        <p:txBody>
          <a:bodyPr/>
          <a:lstStyle/>
          <a:p>
            <a:fld id="{69E29E33-B620-47F9-BB04-8846C2A5AFCC}" type="slidenum">
              <a:rPr kumimoji="0" lang="en-US" smtClean="0"/>
              <a:pPr eaLnBrk="1" latinLnBrk="0" hangingPunct="1"/>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11/21/2019</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11/21/2019</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11/21/2019</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11/21/2019</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11/21/2019</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11/21/2019</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11/21/2019</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eaLnBrk="1" latinLnBrk="0" hangingPunct="1"/>
            <a:fld id="{7CB97365-EBCA-4027-87D5-99FC1D4DF0BB}" type="datetimeFigureOut">
              <a:rPr lang="en-US" smtClean="0"/>
              <a:pPr eaLnBrk="1" latinLnBrk="0" hangingPunct="1"/>
              <a:t>11/21/2019</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eaLnBrk="1" latinLnBrk="0" hangingPunct="1"/>
            <a:fld id="{7CB97365-EBCA-4027-87D5-99FC1D4DF0BB}" type="datetimeFigureOut">
              <a:rPr lang="en-US" smtClean="0"/>
              <a:pPr eaLnBrk="1" latinLnBrk="0" hangingPunct="1"/>
              <a:t>11/21/2019</a:t>
            </a:fld>
            <a:endParaRPr lang="en-US">
              <a:solidFill>
                <a:schemeClr val="tx1">
                  <a:shade val="50000"/>
                </a:schemeClr>
              </a:solidFill>
            </a:endParaRP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kumimoji="0" lang="en-US">
              <a:solidFill>
                <a:schemeClr val="tx1">
                  <a:shade val="50000"/>
                </a:schemeClr>
              </a:solidFill>
            </a:endParaRP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69E29E33-B620-47F9-BB04-8846C2A5AFCC}" type="slidenum">
              <a:rPr kumimoji="0" lang="en-US" smtClean="0"/>
              <a:pPr eaLnBrk="1" latinLnBrk="0" hangingPunct="1"/>
              <a:t>‹#›</a:t>
            </a:fld>
            <a:endParaRPr kumimoji="0" lang="en-US" dirty="0">
              <a:solidFill>
                <a:schemeClr val="tx1">
                  <a:shade val="50000"/>
                </a:schemeClr>
              </a:solidFill>
            </a:endParaRPr>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paihdelinkki.fi/fi/testit-ja-laskurit" TargetMode="External"/><Relationship Id="rId2" Type="http://schemas.openxmlformats.org/officeDocument/2006/relationships/hyperlink" Target="https://www.terveyskirjasto.fi/terveyskirjasto/tk.koti?p_artikkeli=dlk00551" TargetMode="External"/><Relationship Id="rId1" Type="http://schemas.openxmlformats.org/officeDocument/2006/relationships/slideLayout" Target="../slideLayouts/slideLayout2.xml"/><Relationship Id="rId5" Type="http://schemas.openxmlformats.org/officeDocument/2006/relationships/hyperlink" Target="https://www.mielenterveystalo.fi/aikuiset/itsehoito-ja-oppaat/oppaat/psykoosi/Pages/vertaistuki.aspx" TargetMode="External"/><Relationship Id="rId4" Type="http://schemas.openxmlformats.org/officeDocument/2006/relationships/hyperlink" Target="http://www.kansalaisareena.fi/vertaistoimint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630" y="2481942"/>
            <a:ext cx="9013370" cy="1828800"/>
          </a:xfrm>
        </p:spPr>
        <p:txBody>
          <a:bodyPr>
            <a:normAutofit/>
          </a:bodyPr>
          <a:lstStyle/>
          <a:p>
            <a:r>
              <a:rPr lang="en-US" dirty="0" err="1"/>
              <a:t>Entä</a:t>
            </a:r>
            <a:r>
              <a:rPr lang="en-US" dirty="0"/>
              <a:t> </a:t>
            </a:r>
            <a:r>
              <a:rPr lang="en-US" dirty="0" err="1"/>
              <a:t>jos</a:t>
            </a:r>
            <a:r>
              <a:rPr lang="en-US" dirty="0"/>
              <a:t> </a:t>
            </a:r>
            <a:r>
              <a:rPr lang="en-US" dirty="0" err="1"/>
              <a:t>riippuvainen</a:t>
            </a:r>
            <a:r>
              <a:rPr lang="en-US" dirty="0"/>
              <a:t> </a:t>
            </a:r>
            <a:r>
              <a:rPr lang="en-US" dirty="0" err="1"/>
              <a:t>olisitkin</a:t>
            </a:r>
            <a:r>
              <a:rPr lang="en-US" dirty="0"/>
              <a:t> </a:t>
            </a:r>
            <a:r>
              <a:rPr lang="en-US" dirty="0" err="1"/>
              <a:t>sinä</a:t>
            </a:r>
            <a:r>
              <a:rPr lang="en-US" dirty="0"/>
              <a:t>?</a:t>
            </a:r>
          </a:p>
        </p:txBody>
      </p:sp>
      <p:sp>
        <p:nvSpPr>
          <p:cNvPr id="3" name="Subtitle 2"/>
          <p:cNvSpPr>
            <a:spLocks noGrp="1"/>
          </p:cNvSpPr>
          <p:nvPr>
            <p:ph type="subTitle" idx="1"/>
          </p:nvPr>
        </p:nvSpPr>
        <p:spPr>
          <a:xfrm>
            <a:off x="5303520" y="5408022"/>
            <a:ext cx="4206240" cy="1348321"/>
          </a:xfrm>
        </p:spPr>
        <p:txBody>
          <a:bodyPr>
            <a:normAutofit fontScale="55000" lnSpcReduction="20000"/>
          </a:bodyPr>
          <a:lstStyle/>
          <a:p>
            <a:pPr fontAlgn="base"/>
            <a:r>
              <a:rPr lang="fi-FI" dirty="0"/>
              <a:t>Diakonia-ammattikorkeakoulu </a:t>
            </a:r>
          </a:p>
          <a:p>
            <a:pPr fontAlgn="base"/>
            <a:r>
              <a:rPr lang="fi-FI" dirty="0" err="1"/>
              <a:t>Sosiaali</a:t>
            </a:r>
            <a:r>
              <a:rPr lang="fi-FI" dirty="0"/>
              <a:t>- ja terveysalan  </a:t>
            </a:r>
            <a:br>
              <a:rPr lang="fi-FI" dirty="0"/>
            </a:br>
            <a:r>
              <a:rPr lang="fi-FI" dirty="0"/>
              <a:t>ammattikorkeakoulututkinto</a:t>
            </a:r>
            <a:br>
              <a:rPr lang="fi-FI" dirty="0"/>
            </a:br>
            <a:r>
              <a:rPr lang="fi-FI" dirty="0"/>
              <a:t> </a:t>
            </a:r>
            <a:r>
              <a:rPr lang="en-US" dirty="0" err="1"/>
              <a:t>Opinnäytetyö</a:t>
            </a:r>
            <a:r>
              <a:rPr lang="en-US" dirty="0"/>
              <a:t> 2019 </a:t>
            </a:r>
            <a:endParaRPr lang="fi-FI" dirty="0"/>
          </a:p>
          <a:p>
            <a:br>
              <a:rPr lang="en-US" dirty="0"/>
            </a:br>
            <a:r>
              <a:rPr lang="en-US" dirty="0" err="1"/>
              <a:t>Katri</a:t>
            </a:r>
            <a:r>
              <a:rPr lang="en-US" dirty="0"/>
              <a:t> Saarinen </a:t>
            </a:r>
            <a:r>
              <a:rPr lang="en-US" dirty="0" err="1"/>
              <a:t>shd</a:t>
            </a:r>
            <a:r>
              <a:rPr lang="en-US" dirty="0"/>
              <a:t>, Tanja </a:t>
            </a:r>
            <a:r>
              <a:rPr lang="en-US" dirty="0" err="1"/>
              <a:t>Laine</a:t>
            </a:r>
            <a:r>
              <a:rPr lang="en-US" dirty="0"/>
              <a:t> </a:t>
            </a:r>
            <a:r>
              <a:rPr lang="en-US" dirty="0" err="1"/>
              <a:t>sh</a:t>
            </a:r>
            <a:endParaRPr lang="en-US" dirty="0"/>
          </a:p>
        </p:txBody>
      </p:sp>
    </p:spTree>
    <p:extLst>
      <p:ext uri="{BB962C8B-B14F-4D97-AF65-F5344CB8AC3E}">
        <p14:creationId xmlns:p14="http://schemas.microsoft.com/office/powerpoint/2010/main" val="77340317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TAUSTA</a:t>
            </a:r>
          </a:p>
        </p:txBody>
      </p:sp>
      <p:sp>
        <p:nvSpPr>
          <p:cNvPr id="3" name="Sisällön paikkamerkki 2"/>
          <p:cNvSpPr>
            <a:spLocks noGrp="1"/>
          </p:cNvSpPr>
          <p:nvPr>
            <p:ph idx="1"/>
          </p:nvPr>
        </p:nvSpPr>
        <p:spPr>
          <a:xfrm>
            <a:off x="457200" y="1926772"/>
            <a:ext cx="8229600" cy="4709160"/>
          </a:xfrm>
        </p:spPr>
        <p:txBody>
          <a:bodyPr/>
          <a:lstStyle/>
          <a:p>
            <a:pPr algn="ctr">
              <a:buFont typeface="Courier New" panose="02070309020205020404" pitchFamily="49" charset="0"/>
              <a:buChar char="o"/>
            </a:pPr>
            <a:r>
              <a:rPr lang="fi-FI" i="1" dirty="0"/>
              <a:t>Katri Saarinen, Sairaanhoitaja-diakonissa. Aiemmalta koulutukselta lähihoitaja, </a:t>
            </a:r>
            <a:r>
              <a:rPr lang="fi-FI" i="1" dirty="0" err="1"/>
              <a:t>oa</a:t>
            </a:r>
            <a:r>
              <a:rPr lang="fi-FI" i="1" dirty="0"/>
              <a:t> mielenterveys- ja päihdetyö. Työkokemusta </a:t>
            </a:r>
            <a:r>
              <a:rPr lang="fi-FI" i="1" dirty="0" err="1"/>
              <a:t>mtp</a:t>
            </a:r>
            <a:r>
              <a:rPr lang="fi-FI" i="1" dirty="0"/>
              <a:t>-asiakkaista, lastensuojelusta, päihdetyöstä.</a:t>
            </a:r>
          </a:p>
          <a:p>
            <a:pPr marL="137160" indent="0" algn="ctr">
              <a:buNone/>
            </a:pPr>
            <a:endParaRPr lang="fi-FI" i="1" dirty="0"/>
          </a:p>
          <a:p>
            <a:pPr algn="ctr">
              <a:buFont typeface="Courier New" panose="02070309020205020404" pitchFamily="49" charset="0"/>
              <a:buChar char="o"/>
            </a:pPr>
            <a:r>
              <a:rPr lang="fi-FI" i="1" dirty="0"/>
              <a:t>Tanja Laine, Sairaanhoitajaopiskelija. Aiemmalta koulutukselta lähihoitaja, </a:t>
            </a:r>
            <a:r>
              <a:rPr lang="fi-FI" i="1" dirty="0" err="1"/>
              <a:t>oa</a:t>
            </a:r>
            <a:r>
              <a:rPr lang="fi-FI" i="1" dirty="0"/>
              <a:t> vanhustyö.</a:t>
            </a:r>
            <a:br>
              <a:rPr lang="fi-FI" i="1" dirty="0"/>
            </a:br>
            <a:r>
              <a:rPr lang="fi-FI" i="1" dirty="0"/>
              <a:t>Työkokemusta kotihoidosta ja vanhustyöstä. Tanja osana kotihoidon </a:t>
            </a:r>
            <a:r>
              <a:rPr lang="fi-FI" i="1" dirty="0" err="1"/>
              <a:t>mtp</a:t>
            </a:r>
            <a:r>
              <a:rPr lang="fi-FI" i="1" dirty="0"/>
              <a:t>-tiimiä.</a:t>
            </a:r>
          </a:p>
        </p:txBody>
      </p:sp>
    </p:spTree>
    <p:extLst>
      <p:ext uri="{BB962C8B-B14F-4D97-AF65-F5344CB8AC3E}">
        <p14:creationId xmlns:p14="http://schemas.microsoft.com/office/powerpoint/2010/main" val="72734142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OPINNÄYTETYÖ </a:t>
            </a:r>
          </a:p>
        </p:txBody>
      </p:sp>
      <p:sp>
        <p:nvSpPr>
          <p:cNvPr id="3" name="Sisällön paikkamerkki 2"/>
          <p:cNvSpPr>
            <a:spLocks noGrp="1"/>
          </p:cNvSpPr>
          <p:nvPr>
            <p:ph idx="1"/>
          </p:nvPr>
        </p:nvSpPr>
        <p:spPr>
          <a:xfrm>
            <a:off x="228600" y="1705020"/>
            <a:ext cx="8686800" cy="4709160"/>
          </a:xfrm>
        </p:spPr>
        <p:txBody>
          <a:bodyPr>
            <a:normAutofit fontScale="70000" lnSpcReduction="20000"/>
          </a:bodyPr>
          <a:lstStyle/>
          <a:p>
            <a:pPr>
              <a:buFont typeface="Courier New" panose="02070309020205020404" pitchFamily="49" charset="0"/>
              <a:buChar char="o"/>
            </a:pPr>
            <a:r>
              <a:rPr lang="fi-FI" dirty="0"/>
              <a:t>Aiheena ihmisen riippuvuuskäyttäytyminen ja itse riippuvuus ilmiönä. Miten riippuvuus syntyy, kehittyy, ja muokkaa käyttäytymistämme. Miten siitä on mahdollista selviytyä ja mitä se jättää jäljelle.</a:t>
            </a:r>
          </a:p>
          <a:p>
            <a:pPr>
              <a:buFont typeface="Courier New" panose="02070309020205020404" pitchFamily="49" charset="0"/>
              <a:buChar char="o"/>
            </a:pPr>
            <a:endParaRPr lang="fi-FI" dirty="0"/>
          </a:p>
          <a:p>
            <a:pPr>
              <a:buFont typeface="Courier New" panose="02070309020205020404" pitchFamily="49" charset="0"/>
              <a:buChar char="o"/>
            </a:pPr>
            <a:r>
              <a:rPr lang="fi-FI" dirty="0"/>
              <a:t>Työmme koostuu kirjallisesta teoriaosuudesta, </a:t>
            </a:r>
            <a:r>
              <a:rPr lang="fi-FI" dirty="0" err="1"/>
              <a:t>addiktien</a:t>
            </a:r>
            <a:r>
              <a:rPr lang="fi-FI" dirty="0"/>
              <a:t> haastatteluista ja PowerPoint esityksestä.</a:t>
            </a:r>
          </a:p>
          <a:p>
            <a:pPr>
              <a:buFont typeface="Courier New" panose="02070309020205020404" pitchFamily="49" charset="0"/>
              <a:buChar char="o"/>
            </a:pPr>
            <a:endParaRPr lang="fi-FI" dirty="0"/>
          </a:p>
          <a:p>
            <a:pPr>
              <a:buFont typeface="Courier New" panose="02070309020205020404" pitchFamily="49" charset="0"/>
              <a:buChar char="o"/>
            </a:pPr>
            <a:r>
              <a:rPr lang="fi-FI" dirty="0"/>
              <a:t>Kohderyhmänä ovat kaikki, jotka kärsivät tai ovat joskus kärsineet jonkin asteisesta riippuvaisuudesta. Riippuvaisuudesta kärsivien läheiset ja ammattihenkilöstö jotka voivat työssään kohdata riippuvaisia henkilöitä.  </a:t>
            </a:r>
          </a:p>
          <a:p>
            <a:pPr>
              <a:buFont typeface="Courier New" panose="02070309020205020404" pitchFamily="49" charset="0"/>
              <a:buChar char="o"/>
            </a:pPr>
            <a:endParaRPr lang="fi-FI" dirty="0"/>
          </a:p>
          <a:p>
            <a:pPr>
              <a:buFont typeface="Courier New" panose="02070309020205020404" pitchFamily="49" charset="0"/>
              <a:buChar char="o"/>
            </a:pPr>
            <a:r>
              <a:rPr lang="fi-FI" dirty="0"/>
              <a:t>Tuomme opinnäytetyössämme esiin eri elementtejä koskien riippuvuutta, miten riippuvuus vaikuttaa asianomaisen käyttäytymiseen sekä miten </a:t>
            </a:r>
            <a:r>
              <a:rPr lang="fi-FI" dirty="0" err="1"/>
              <a:t>addikti</a:t>
            </a:r>
            <a:r>
              <a:rPr lang="fi-FI" dirty="0"/>
              <a:t> itse kokee riippuvuuden vaikuttavan omaan käyttäytymiseen. </a:t>
            </a:r>
          </a:p>
        </p:txBody>
      </p:sp>
    </p:spTree>
    <p:extLst>
      <p:ext uri="{BB962C8B-B14F-4D97-AF65-F5344CB8AC3E}">
        <p14:creationId xmlns:p14="http://schemas.microsoft.com/office/powerpoint/2010/main" val="1933989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TAVOITTEET</a:t>
            </a:r>
          </a:p>
        </p:txBody>
      </p:sp>
      <p:sp>
        <p:nvSpPr>
          <p:cNvPr id="3" name="Sisällön paikkamerkki 2"/>
          <p:cNvSpPr>
            <a:spLocks noGrp="1"/>
          </p:cNvSpPr>
          <p:nvPr>
            <p:ph idx="1"/>
          </p:nvPr>
        </p:nvSpPr>
        <p:spPr>
          <a:xfrm>
            <a:off x="457199" y="1600200"/>
            <a:ext cx="8516983" cy="4709160"/>
          </a:xfrm>
        </p:spPr>
        <p:txBody>
          <a:bodyPr>
            <a:normAutofit fontScale="92500" lnSpcReduction="20000"/>
          </a:bodyPr>
          <a:lstStyle/>
          <a:p>
            <a:pPr>
              <a:buFont typeface="Courier New" panose="02070309020205020404" pitchFamily="49" charset="0"/>
              <a:buChar char="o"/>
            </a:pPr>
            <a:r>
              <a:rPr lang="fi-FI" dirty="0"/>
              <a:t>Tuottaa informatiivista materiaalia </a:t>
            </a:r>
            <a:r>
              <a:rPr lang="fi-FI" dirty="0" err="1"/>
              <a:t>sosiaali</a:t>
            </a:r>
            <a:r>
              <a:rPr lang="fi-FI" dirty="0"/>
              <a:t>- ja terveyden alan ammattilaisille.</a:t>
            </a:r>
          </a:p>
          <a:p>
            <a:pPr>
              <a:buFont typeface="Courier New" panose="02070309020205020404" pitchFamily="49" charset="0"/>
              <a:buChar char="o"/>
            </a:pPr>
            <a:endParaRPr lang="fi-FI" dirty="0"/>
          </a:p>
          <a:p>
            <a:pPr>
              <a:buFont typeface="Courier New" panose="02070309020205020404" pitchFamily="49" charset="0"/>
              <a:buChar char="o"/>
            </a:pPr>
            <a:r>
              <a:rPr lang="fi-FI" dirty="0"/>
              <a:t>Lisätä tietoisuutta yleisesti riippuvaisuudesta ja sen aiheuttamasta riippuvuuskäyttäytymisestä. </a:t>
            </a:r>
          </a:p>
          <a:p>
            <a:pPr>
              <a:buFont typeface="Courier New" panose="02070309020205020404" pitchFamily="49" charset="0"/>
              <a:buChar char="o"/>
            </a:pPr>
            <a:endParaRPr lang="fi-FI" dirty="0"/>
          </a:p>
          <a:p>
            <a:pPr>
              <a:buFont typeface="Courier New" panose="02070309020205020404" pitchFamily="49" charset="0"/>
              <a:buChar char="o"/>
            </a:pPr>
            <a:r>
              <a:rPr lang="fi-FI" dirty="0"/>
              <a:t>Lisätä ymmärrystä riippuvaisen henkilön tilannetta, käyttäytymistä ja päätöksentekoa kohtaan. </a:t>
            </a:r>
          </a:p>
          <a:p>
            <a:pPr>
              <a:buFont typeface="Courier New" panose="02070309020205020404" pitchFamily="49" charset="0"/>
              <a:buChar char="o"/>
            </a:pPr>
            <a:endParaRPr lang="fi-FI" dirty="0"/>
          </a:p>
          <a:p>
            <a:pPr>
              <a:buFont typeface="Courier New" panose="02070309020205020404" pitchFamily="49" charset="0"/>
              <a:buChar char="o"/>
            </a:pPr>
            <a:r>
              <a:rPr lang="fi-FI" dirty="0"/>
              <a:t>Lisätä työntekijöiden osaamista riippuvuuden tunnistamisessa, riippuvuusongelmaisen henkilön inhimillisessä ja arvokkaassa kohtaamisessa ja hoitoon ohjauksessa. </a:t>
            </a:r>
          </a:p>
        </p:txBody>
      </p:sp>
    </p:spTree>
    <p:extLst>
      <p:ext uri="{BB962C8B-B14F-4D97-AF65-F5344CB8AC3E}">
        <p14:creationId xmlns:p14="http://schemas.microsoft.com/office/powerpoint/2010/main" val="14965231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p:cNvPicPr>
            <a:picLocks noChangeAspect="1"/>
          </p:cNvPicPr>
          <p:nvPr/>
        </p:nvPicPr>
        <p:blipFill>
          <a:blip r:embed="rId2"/>
          <a:stretch>
            <a:fillRect/>
          </a:stretch>
        </p:blipFill>
        <p:spPr>
          <a:xfrm>
            <a:off x="1763485" y="-1410788"/>
            <a:ext cx="5512525" cy="8268788"/>
          </a:xfrm>
          <a:prstGeom prst="rect">
            <a:avLst/>
          </a:prstGeom>
        </p:spPr>
      </p:pic>
    </p:spTree>
    <p:extLst>
      <p:ext uri="{BB962C8B-B14F-4D97-AF65-F5344CB8AC3E}">
        <p14:creationId xmlns:p14="http://schemas.microsoft.com/office/powerpoint/2010/main" val="253734648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JOHDANTOA</a:t>
            </a:r>
          </a:p>
        </p:txBody>
      </p:sp>
      <p:sp>
        <p:nvSpPr>
          <p:cNvPr id="3" name="Sisällön paikkamerkki 2"/>
          <p:cNvSpPr>
            <a:spLocks noGrp="1"/>
          </p:cNvSpPr>
          <p:nvPr>
            <p:ph idx="1"/>
          </p:nvPr>
        </p:nvSpPr>
        <p:spPr>
          <a:xfrm>
            <a:off x="248194" y="1417638"/>
            <a:ext cx="8647611" cy="5394960"/>
          </a:xfrm>
        </p:spPr>
        <p:txBody>
          <a:bodyPr>
            <a:normAutofit/>
          </a:bodyPr>
          <a:lstStyle/>
          <a:p>
            <a:pPr>
              <a:buFont typeface="Courier New" panose="02070309020205020404" pitchFamily="49" charset="0"/>
              <a:buChar char="o"/>
            </a:pPr>
            <a:r>
              <a:rPr lang="fi-FI" sz="2000" dirty="0"/>
              <a:t>Jokainen meistä on luultavasti joskus elämänsä aikana kohdannut jonkun asteista riippuvuutta. Ellei itsensä, niin vähintäänkin jonkin läheisensä kautta. </a:t>
            </a:r>
          </a:p>
          <a:p>
            <a:pPr>
              <a:buFont typeface="Courier New" panose="02070309020205020404" pitchFamily="49" charset="0"/>
              <a:buChar char="o"/>
            </a:pPr>
            <a:endParaRPr lang="fi-FI" sz="2000" dirty="0"/>
          </a:p>
          <a:p>
            <a:pPr>
              <a:buFont typeface="Courier New" panose="02070309020205020404" pitchFamily="49" charset="0"/>
              <a:buChar char="o"/>
            </a:pPr>
            <a:r>
              <a:rPr lang="fi-FI" sz="2000" dirty="0"/>
              <a:t>Riippuvuudet ovat yhteiskunnassamme yhä yleistyvämpi ongelma, johon ei aina ymmärretä puuttua tarpeeksi ajoissa tai oikealla tavalla.</a:t>
            </a:r>
          </a:p>
          <a:p>
            <a:pPr>
              <a:buFont typeface="Courier New" panose="02070309020205020404" pitchFamily="49" charset="0"/>
              <a:buChar char="o"/>
            </a:pPr>
            <a:endParaRPr lang="fi-FI" sz="2000" dirty="0"/>
          </a:p>
          <a:p>
            <a:pPr>
              <a:buFont typeface="Courier New" panose="02070309020205020404" pitchFamily="49" charset="0"/>
              <a:buChar char="o"/>
            </a:pPr>
            <a:r>
              <a:rPr lang="fi-FI" sz="2000" dirty="0"/>
              <a:t>Halusimme tuottaa opinnäytetyön joka auttaisi ihmisiä ymmärtämään syyt riippuvuuden taustalla ja riippuvuuskäyttäytymisen piirteitä. Näin riippuvuudesta kärsiviä olisi helpompi ymmärtää ja heitä kohtaan tuntea myötätuntoa ja halua auttaa.  </a:t>
            </a:r>
          </a:p>
          <a:p>
            <a:pPr>
              <a:buFont typeface="Courier New" panose="02070309020205020404" pitchFamily="49" charset="0"/>
              <a:buChar char="o"/>
            </a:pPr>
            <a:endParaRPr lang="fi-FI" sz="2000" dirty="0"/>
          </a:p>
          <a:p>
            <a:pPr>
              <a:buFont typeface="Courier New" panose="02070309020205020404" pitchFamily="49" charset="0"/>
              <a:buChar char="o"/>
            </a:pPr>
            <a:r>
              <a:rPr lang="fi-FI" sz="2000" dirty="0"/>
              <a:t>Toiminnallisen opinnäytetyömme aineistoina käytimme haastateltavilta keräämiämme tietojen lisäksi ajankohtaista teoriatietoa.</a:t>
            </a:r>
          </a:p>
        </p:txBody>
      </p:sp>
    </p:spTree>
    <p:extLst>
      <p:ext uri="{BB962C8B-B14F-4D97-AF65-F5344CB8AC3E}">
        <p14:creationId xmlns:p14="http://schemas.microsoft.com/office/powerpoint/2010/main" val="9871010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YLEISTÄ RIIPPUVUUDESTA</a:t>
            </a:r>
          </a:p>
        </p:txBody>
      </p:sp>
      <p:sp>
        <p:nvSpPr>
          <p:cNvPr id="3" name="Sisällön paikkamerkki 2"/>
          <p:cNvSpPr>
            <a:spLocks noGrp="1"/>
          </p:cNvSpPr>
          <p:nvPr>
            <p:ph idx="1"/>
          </p:nvPr>
        </p:nvSpPr>
        <p:spPr/>
        <p:txBody>
          <a:bodyPr>
            <a:normAutofit fontScale="92500" lnSpcReduction="20000"/>
          </a:bodyPr>
          <a:lstStyle/>
          <a:p>
            <a:pPr>
              <a:buFont typeface="Courier New" panose="02070309020205020404" pitchFamily="49" charset="0"/>
              <a:buChar char="o"/>
            </a:pPr>
            <a:r>
              <a:rPr lang="fi-FI" dirty="0"/>
              <a:t>Erilaiset </a:t>
            </a:r>
            <a:r>
              <a:rPr lang="fi-FI" dirty="0" err="1"/>
              <a:t>addiktiot</a:t>
            </a:r>
            <a:r>
              <a:rPr lang="fi-FI" dirty="0"/>
              <a:t> ovat lisääntyvä ongelma yhteiskunnassa. </a:t>
            </a:r>
          </a:p>
          <a:p>
            <a:pPr>
              <a:buFont typeface="Courier New" panose="02070309020205020404" pitchFamily="49" charset="0"/>
              <a:buChar char="o"/>
            </a:pPr>
            <a:endParaRPr lang="fi-FI" dirty="0"/>
          </a:p>
          <a:p>
            <a:pPr>
              <a:buFont typeface="Courier New" panose="02070309020205020404" pitchFamily="49" charset="0"/>
              <a:buChar char="o"/>
            </a:pPr>
            <a:r>
              <a:rPr lang="fi-FI" dirty="0"/>
              <a:t>Riippuvaisuudesta ja riippuvaisuuden aiheuttamista sivuongelmista kärsiviä ihmisiä syntyy koko ajan lisää. </a:t>
            </a:r>
          </a:p>
          <a:p>
            <a:pPr>
              <a:buFont typeface="Courier New" panose="02070309020205020404" pitchFamily="49" charset="0"/>
              <a:buChar char="o"/>
            </a:pPr>
            <a:endParaRPr lang="fi-FI" dirty="0"/>
          </a:p>
          <a:p>
            <a:pPr>
              <a:buFont typeface="Courier New" panose="02070309020205020404" pitchFamily="49" charset="0"/>
              <a:buChar char="o"/>
            </a:pPr>
            <a:r>
              <a:rPr lang="fi-FI" dirty="0"/>
              <a:t>Riippuvuuskäyttäytymisen problematiikka ole aina asianomaisen vaikutusalueella.</a:t>
            </a:r>
          </a:p>
          <a:p>
            <a:pPr marL="137160" indent="0">
              <a:buNone/>
            </a:pPr>
            <a:endParaRPr lang="fi-FI" dirty="0"/>
          </a:p>
          <a:p>
            <a:pPr>
              <a:buFont typeface="Courier New" panose="02070309020205020404" pitchFamily="49" charset="0"/>
              <a:buChar char="o"/>
            </a:pPr>
            <a:r>
              <a:rPr lang="fi-FI" dirty="0"/>
              <a:t>Riippuvuudet, eli addiktiot voisi karkeasti jakaa kahteen eri osa-alueeseen: Aineellisiin- ja toiminnallisiin riippuvuuksiin. </a:t>
            </a:r>
            <a:r>
              <a:rPr lang="fi-FI" sz="2200" i="1" dirty="0"/>
              <a:t>(Viljamaa; J. 2011, 7-14.)</a:t>
            </a:r>
          </a:p>
          <a:p>
            <a:pPr>
              <a:buFont typeface="Courier New" panose="02070309020205020404" pitchFamily="49" charset="0"/>
              <a:buChar char="o"/>
            </a:pPr>
            <a:endParaRPr lang="fi-FI" dirty="0"/>
          </a:p>
          <a:p>
            <a:pPr>
              <a:buFont typeface="Courier New" panose="02070309020205020404" pitchFamily="49" charset="0"/>
              <a:buChar char="o"/>
            </a:pPr>
            <a:endParaRPr lang="fi-FI" dirty="0"/>
          </a:p>
          <a:p>
            <a:pPr>
              <a:buFont typeface="Courier New" panose="02070309020205020404" pitchFamily="49" charset="0"/>
              <a:buChar char="o"/>
            </a:pPr>
            <a:endParaRPr lang="fi-FI" dirty="0"/>
          </a:p>
          <a:p>
            <a:pPr>
              <a:buFont typeface="Courier New" panose="02070309020205020404" pitchFamily="49" charset="0"/>
              <a:buChar char="o"/>
            </a:pPr>
            <a:endParaRPr lang="fi-FI" dirty="0"/>
          </a:p>
        </p:txBody>
      </p:sp>
    </p:spTree>
    <p:extLst>
      <p:ext uri="{BB962C8B-B14F-4D97-AF65-F5344CB8AC3E}">
        <p14:creationId xmlns:p14="http://schemas.microsoft.com/office/powerpoint/2010/main" val="321904848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26" presetClass="emph" presetSubtype="0" fill="hold" nodeType="withEffect">
                                  <p:stCondLst>
                                    <p:cond delay="0"/>
                                  </p:stCondLst>
                                  <p:childTnLst>
                                    <p:animEffect transition="out" filter="fade">
                                      <p:cBhvr>
                                        <p:cTn id="15" dur="500" tmFilter="0, 0; .2, .5; .8, .5; 1, 0"/>
                                        <p:tgtEl>
                                          <p:spTgt spid="3">
                                            <p:txEl>
                                              <p:pRg st="6" end="6"/>
                                            </p:txEl>
                                          </p:spTgt>
                                        </p:tgtEl>
                                      </p:cBhvr>
                                    </p:animEffect>
                                    <p:animScale>
                                      <p:cBhvr>
                                        <p:cTn id="16" dur="250" autoRev="1" fill="hold"/>
                                        <p:tgtEl>
                                          <p:spTgt spid="3">
                                            <p:txEl>
                                              <p:pRg st="6" end="6"/>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 y="273050"/>
            <a:ext cx="9039496" cy="1143000"/>
          </a:xfrm>
        </p:spPr>
        <p:txBody>
          <a:bodyPr>
            <a:normAutofit fontScale="90000"/>
          </a:bodyPr>
          <a:lstStyle/>
          <a:p>
            <a:r>
              <a:rPr lang="fi-FI" dirty="0"/>
              <a:t>TOIMINNALLINEN TAI AINEELLINEN RIIPPUVUUS</a:t>
            </a:r>
          </a:p>
        </p:txBody>
      </p:sp>
      <p:sp>
        <p:nvSpPr>
          <p:cNvPr id="5" name="Sisällön paikkamerkki 4"/>
          <p:cNvSpPr>
            <a:spLocks noGrp="1"/>
          </p:cNvSpPr>
          <p:nvPr>
            <p:ph sz="quarter" idx="2"/>
          </p:nvPr>
        </p:nvSpPr>
        <p:spPr>
          <a:xfrm>
            <a:off x="222069" y="1672046"/>
            <a:ext cx="4275319" cy="4924697"/>
          </a:xfrm>
        </p:spPr>
        <p:txBody>
          <a:bodyPr>
            <a:normAutofit/>
          </a:bodyPr>
          <a:lstStyle/>
          <a:p>
            <a:pPr marL="137160" indent="0">
              <a:buNone/>
            </a:pPr>
            <a:r>
              <a:rPr lang="fi-FI" i="1" dirty="0"/>
              <a:t>Toiminnallisia riippuvaisuuksia ovat esimerkiksi kun ihminen jää riippuvaiseksi;</a:t>
            </a:r>
          </a:p>
          <a:p>
            <a:pPr marL="137160" indent="0">
              <a:buNone/>
            </a:pPr>
            <a:endParaRPr lang="fi-FI" dirty="0"/>
          </a:p>
          <a:p>
            <a:pPr marL="137160" indent="0">
              <a:buNone/>
            </a:pPr>
            <a:r>
              <a:rPr lang="fi-FI" dirty="0"/>
              <a:t>-Seksiin</a:t>
            </a:r>
            <a:br>
              <a:rPr lang="fi-FI" dirty="0"/>
            </a:br>
            <a:r>
              <a:rPr lang="fi-FI" dirty="0"/>
              <a:t>-Pelaamiseen</a:t>
            </a:r>
            <a:br>
              <a:rPr lang="fi-FI" dirty="0"/>
            </a:br>
            <a:r>
              <a:rPr lang="fi-FI" dirty="0"/>
              <a:t>-Sosiaalisen median käyttäjään</a:t>
            </a:r>
            <a:br>
              <a:rPr lang="fi-FI" dirty="0"/>
            </a:br>
            <a:r>
              <a:rPr lang="fi-FI" dirty="0"/>
              <a:t>-Shoppailuun</a:t>
            </a:r>
            <a:br>
              <a:rPr lang="fi-FI" dirty="0"/>
            </a:br>
            <a:r>
              <a:rPr lang="fi-FI" dirty="0"/>
              <a:t>-Liikuntaan</a:t>
            </a:r>
            <a:br>
              <a:rPr lang="fi-FI" dirty="0"/>
            </a:br>
            <a:r>
              <a:rPr lang="fi-FI" dirty="0"/>
              <a:t>-Syömiseen</a:t>
            </a:r>
          </a:p>
          <a:p>
            <a:r>
              <a:rPr lang="fi-FI" sz="1600" i="1" dirty="0"/>
              <a:t>(Holopainen, A 2001, 41)</a:t>
            </a:r>
          </a:p>
        </p:txBody>
      </p:sp>
      <p:sp>
        <p:nvSpPr>
          <p:cNvPr id="6" name="Sisällön paikkamerkki 5"/>
          <p:cNvSpPr>
            <a:spLocks noGrp="1"/>
          </p:cNvSpPr>
          <p:nvPr>
            <p:ph sz="quarter" idx="4"/>
          </p:nvPr>
        </p:nvSpPr>
        <p:spPr>
          <a:xfrm>
            <a:off x="4645025" y="1672046"/>
            <a:ext cx="4303032" cy="4924697"/>
          </a:xfrm>
        </p:spPr>
        <p:txBody>
          <a:bodyPr/>
          <a:lstStyle/>
          <a:p>
            <a:pPr marL="137160" indent="0">
              <a:buNone/>
            </a:pPr>
            <a:r>
              <a:rPr lang="fi-FI" i="1" dirty="0"/>
              <a:t>Aineellisia riippuvaisuuksia ovat esimerkiksi kun ihminen jää riippuvaiseksi; </a:t>
            </a:r>
          </a:p>
          <a:p>
            <a:pPr marL="137160" indent="0">
              <a:buNone/>
            </a:pPr>
            <a:endParaRPr lang="fi-FI" dirty="0"/>
          </a:p>
          <a:p>
            <a:pPr marL="137160" indent="0">
              <a:buNone/>
            </a:pPr>
            <a:endParaRPr lang="fi-FI" dirty="0"/>
          </a:p>
          <a:p>
            <a:pPr marL="137160" indent="0">
              <a:buNone/>
            </a:pPr>
            <a:r>
              <a:rPr lang="fi-FI" dirty="0"/>
              <a:t>-Huumeisiin</a:t>
            </a:r>
            <a:br>
              <a:rPr lang="fi-FI" dirty="0"/>
            </a:br>
            <a:r>
              <a:rPr lang="fi-FI" dirty="0"/>
              <a:t>-Alkoholiin</a:t>
            </a:r>
            <a:br>
              <a:rPr lang="fi-FI" dirty="0"/>
            </a:br>
            <a:r>
              <a:rPr lang="fi-FI" dirty="0"/>
              <a:t>-Nikotiinituotteisiin</a:t>
            </a:r>
            <a:br>
              <a:rPr lang="fi-FI" dirty="0"/>
            </a:br>
            <a:r>
              <a:rPr lang="fi-FI" dirty="0"/>
              <a:t>-Lääkkeiden väärinkäyttöön</a:t>
            </a:r>
          </a:p>
          <a:p>
            <a:pPr marL="137160" indent="0">
              <a:buNone/>
            </a:pPr>
            <a:r>
              <a:rPr lang="fi-FI" sz="1600" i="1" dirty="0"/>
              <a:t>(Huttunen 2018) </a:t>
            </a:r>
          </a:p>
        </p:txBody>
      </p:sp>
    </p:spTree>
    <p:extLst>
      <p:ext uri="{BB962C8B-B14F-4D97-AF65-F5344CB8AC3E}">
        <p14:creationId xmlns:p14="http://schemas.microsoft.com/office/powerpoint/2010/main" val="141647435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457200" y="0"/>
            <a:ext cx="8229600" cy="1143000"/>
          </a:xfrm>
        </p:spPr>
        <p:txBody>
          <a:bodyPr/>
          <a:lstStyle/>
          <a:p>
            <a:r>
              <a:rPr lang="fi-FI" dirty="0"/>
              <a:t>YLEISTÄ RIIPPUVUUDESTA</a:t>
            </a:r>
          </a:p>
        </p:txBody>
      </p:sp>
      <p:sp>
        <p:nvSpPr>
          <p:cNvPr id="3" name="Sisällön paikkamerkki 2"/>
          <p:cNvSpPr>
            <a:spLocks noGrp="1"/>
          </p:cNvSpPr>
          <p:nvPr>
            <p:ph sz="half" idx="1"/>
          </p:nvPr>
        </p:nvSpPr>
        <p:spPr>
          <a:xfrm>
            <a:off x="457200" y="1476103"/>
            <a:ext cx="4036423" cy="5257800"/>
          </a:xfrm>
        </p:spPr>
        <p:txBody>
          <a:bodyPr>
            <a:noAutofit/>
          </a:bodyPr>
          <a:lstStyle/>
          <a:p>
            <a:pPr>
              <a:buFont typeface="Courier New" panose="02070309020205020404" pitchFamily="49" charset="0"/>
              <a:buChar char="o"/>
            </a:pPr>
            <a:r>
              <a:rPr lang="fi-FI" sz="2200" dirty="0"/>
              <a:t>Riippuvuus voi olla täysin huomaamatonta, tai päinvastoin elämää vallitsevaa. </a:t>
            </a:r>
          </a:p>
          <a:p>
            <a:pPr marL="137160" indent="0">
              <a:buNone/>
            </a:pPr>
            <a:endParaRPr lang="fi-FI" sz="2200" dirty="0"/>
          </a:p>
          <a:p>
            <a:pPr fontAlgn="base">
              <a:buFont typeface="Courier New" panose="02070309020205020404" pitchFamily="49" charset="0"/>
              <a:buChar char="o"/>
            </a:pPr>
            <a:r>
              <a:rPr lang="fi-FI" sz="2200" dirty="0"/>
              <a:t>Riippuvuuksia voidaan yrittää selittää laiskuudella, ilkeydellä, tyhmyydellä, välinpitämättömyydellä, itsekeskeisyydellä, persoonallisuudella tai yksinkertaisuudella yms.</a:t>
            </a:r>
          </a:p>
        </p:txBody>
      </p:sp>
      <p:sp>
        <p:nvSpPr>
          <p:cNvPr id="4" name="Sisällön paikkamerkki 3"/>
          <p:cNvSpPr>
            <a:spLocks noGrp="1"/>
          </p:cNvSpPr>
          <p:nvPr>
            <p:ph sz="half" idx="2"/>
          </p:nvPr>
        </p:nvSpPr>
        <p:spPr>
          <a:xfrm>
            <a:off x="4572000" y="1143000"/>
            <a:ext cx="4193177" cy="5257800"/>
          </a:xfrm>
        </p:spPr>
        <p:txBody>
          <a:bodyPr>
            <a:noAutofit/>
          </a:bodyPr>
          <a:lstStyle/>
          <a:p>
            <a:pPr fontAlgn="base">
              <a:buFont typeface="Courier New" panose="02070309020205020404" pitchFamily="49" charset="0"/>
              <a:buChar char="o"/>
            </a:pPr>
            <a:r>
              <a:rPr lang="fi-FI" sz="1900" dirty="0"/>
              <a:t>Olettamusten esittäminen itse riippuvaisuudesta kärsivälle voi antaa </a:t>
            </a:r>
            <a:r>
              <a:rPr lang="fi-FI" sz="1900" dirty="0" err="1"/>
              <a:t>sosiaali</a:t>
            </a:r>
            <a:r>
              <a:rPr lang="fi-FI" sz="1900" dirty="0"/>
              <a:t>- ja terveysalan ammattilaisista vääränlaisen, ammattitaidottoman, tuomitsevan ja epäluotettavan kuvan asianomaiselle sekä haitata merkittävästi riippuvuudesta kärsivän hoitoon motivoitumista.</a:t>
            </a:r>
          </a:p>
          <a:p>
            <a:pPr fontAlgn="base">
              <a:buFont typeface="Courier New" panose="02070309020205020404" pitchFamily="49" charset="0"/>
              <a:buChar char="o"/>
            </a:pPr>
            <a:endParaRPr lang="fi-FI" sz="1900" dirty="0"/>
          </a:p>
          <a:p>
            <a:pPr fontAlgn="base">
              <a:buFont typeface="Courier New" panose="02070309020205020404" pitchFamily="49" charset="0"/>
              <a:buChar char="o"/>
            </a:pPr>
            <a:r>
              <a:rPr lang="fi-FI" sz="1900" dirty="0"/>
              <a:t> Tämä voi johtaa myös siihen, ettei riippuvuudesta kärsivä enää uskalla tai halua hakeutua avun piiriin, olettamuksenaan tulla tuomituksi tai halveksituksi riippuvaisuutensa vuoksi.</a:t>
            </a:r>
          </a:p>
        </p:txBody>
      </p:sp>
    </p:spTree>
    <p:extLst>
      <p:ext uri="{BB962C8B-B14F-4D97-AF65-F5344CB8AC3E}">
        <p14:creationId xmlns:p14="http://schemas.microsoft.com/office/powerpoint/2010/main" val="6267919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YLEISTÄ RIIPPUVUUDESTA</a:t>
            </a:r>
          </a:p>
        </p:txBody>
      </p:sp>
      <p:sp>
        <p:nvSpPr>
          <p:cNvPr id="3" name="Sisällön paikkamerkki 2"/>
          <p:cNvSpPr>
            <a:spLocks noGrp="1"/>
          </p:cNvSpPr>
          <p:nvPr>
            <p:ph idx="1"/>
          </p:nvPr>
        </p:nvSpPr>
        <p:spPr/>
        <p:txBody>
          <a:bodyPr>
            <a:normAutofit fontScale="92500" lnSpcReduction="10000"/>
          </a:bodyPr>
          <a:lstStyle/>
          <a:p>
            <a:pPr>
              <a:buFont typeface="Courier New" panose="02070309020205020404" pitchFamily="49" charset="0"/>
              <a:buChar char="o"/>
            </a:pPr>
            <a:r>
              <a:rPr lang="fi-FI" dirty="0"/>
              <a:t>Moninaiset </a:t>
            </a:r>
            <a:r>
              <a:rPr lang="fi-FI" dirty="0" err="1"/>
              <a:t>addiktiot</a:t>
            </a:r>
            <a:r>
              <a:rPr lang="fi-FI" dirty="0"/>
              <a:t> kuten peliriippuvuus, alkoholi-, huumausaine- tai nikotiini riippuvuus, monien muiden riippuvuuksien ohella ovat myös osa WHO:n ICD-10 ja </a:t>
            </a:r>
            <a:r>
              <a:rPr lang="fi-FI" sz="2600" i="1" dirty="0"/>
              <a:t>vuonna 2022 käyttöön otettavaa ICD-11</a:t>
            </a:r>
            <a:r>
              <a:rPr lang="fi-FI" dirty="0"/>
              <a:t> tautiluokitus järjestelmää.</a:t>
            </a:r>
          </a:p>
          <a:p>
            <a:pPr>
              <a:buFont typeface="Courier New" panose="02070309020205020404" pitchFamily="49" charset="0"/>
              <a:buChar char="o"/>
            </a:pPr>
            <a:endParaRPr lang="fi-FI" dirty="0"/>
          </a:p>
          <a:p>
            <a:pPr>
              <a:buFont typeface="Courier New" panose="02070309020205020404" pitchFamily="49" charset="0"/>
              <a:buChar char="o"/>
            </a:pPr>
            <a:r>
              <a:rPr lang="fi-FI" dirty="0"/>
              <a:t>Riippuvuus, eli liiallinen, ihmiselle haitallinen toiminta tai haitallisen aineen käyttö, aiheuttaa aina fyysisiä, psyykkisiä, sosiaalisia, hengellisiä ja/tai psykologisia seurauksia, jotka vaikeuttaa merkittävästi </a:t>
            </a:r>
            <a:r>
              <a:rPr lang="fi-FI" dirty="0" err="1"/>
              <a:t>addiktin</a:t>
            </a:r>
            <a:r>
              <a:rPr lang="fi-FI" dirty="0"/>
              <a:t> elämää ja muuttaa käyttäytymistä. </a:t>
            </a:r>
          </a:p>
          <a:p>
            <a:pPr>
              <a:buFont typeface="Courier New" panose="02070309020205020404" pitchFamily="49" charset="0"/>
              <a:buChar char="o"/>
            </a:pPr>
            <a:endParaRPr lang="fi-FI" b="1" dirty="0"/>
          </a:p>
        </p:txBody>
      </p:sp>
    </p:spTree>
    <p:extLst>
      <p:ext uri="{BB962C8B-B14F-4D97-AF65-F5344CB8AC3E}">
        <p14:creationId xmlns:p14="http://schemas.microsoft.com/office/powerpoint/2010/main" val="72745976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in paikkamerkki 2"/>
          <p:cNvSpPr>
            <a:spLocks noGrp="1"/>
          </p:cNvSpPr>
          <p:nvPr>
            <p:ph type="body" idx="2"/>
          </p:nvPr>
        </p:nvSpPr>
        <p:spPr>
          <a:xfrm>
            <a:off x="378823" y="1197429"/>
            <a:ext cx="3008313" cy="4602163"/>
          </a:xfrm>
        </p:spPr>
        <p:txBody>
          <a:bodyPr>
            <a:normAutofit/>
          </a:bodyPr>
          <a:lstStyle/>
          <a:p>
            <a:pPr algn="ctr"/>
            <a:r>
              <a:rPr lang="fi-FI" sz="1800" dirty="0"/>
              <a:t>Riippuvuuden määritteleminen ei saa koskaan olla yhteisön tai henkilön läheisten mielipiteiden varassa, sillä riippuvuudessa ei ole kyse siitä, aiheuttaako käytös närkästystä tai ongelmia vai ei. </a:t>
            </a:r>
          </a:p>
          <a:p>
            <a:pPr algn="ctr"/>
            <a:endParaRPr lang="fi-FI" sz="1800" dirty="0"/>
          </a:p>
          <a:p>
            <a:pPr algn="ctr"/>
            <a:r>
              <a:rPr lang="fi-FI" sz="1800" dirty="0"/>
              <a:t>Riippuvuuden tunnusmerkkinä on aina psykodynamiikka, jolle on tunnusomaista toistuva syklinen käyttäytyminen</a:t>
            </a:r>
          </a:p>
        </p:txBody>
      </p:sp>
      <p:pic>
        <p:nvPicPr>
          <p:cNvPr id="5" name="Sisällön paikkamerkki 4"/>
          <p:cNvPicPr>
            <a:picLocks noGrp="1" noChangeAspect="1"/>
          </p:cNvPicPr>
          <p:nvPr>
            <p:ph sz="half" idx="1"/>
          </p:nvPr>
        </p:nvPicPr>
        <p:blipFill>
          <a:blip r:embed="rId2"/>
          <a:stretch>
            <a:fillRect/>
          </a:stretch>
        </p:blipFill>
        <p:spPr>
          <a:xfrm>
            <a:off x="3387136" y="1041861"/>
            <a:ext cx="5425259" cy="4913297"/>
          </a:xfrm>
          <a:prstGeom prst="rect">
            <a:avLst/>
          </a:prstGeom>
        </p:spPr>
      </p:pic>
    </p:spTree>
    <p:extLst>
      <p:ext uri="{BB962C8B-B14F-4D97-AF65-F5344CB8AC3E}">
        <p14:creationId xmlns:p14="http://schemas.microsoft.com/office/powerpoint/2010/main" val="42078232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RIIPPUVUUS</a:t>
            </a:r>
          </a:p>
        </p:txBody>
      </p:sp>
      <p:sp>
        <p:nvSpPr>
          <p:cNvPr id="3" name="Sisällön paikkamerkki 2"/>
          <p:cNvSpPr>
            <a:spLocks noGrp="1"/>
          </p:cNvSpPr>
          <p:nvPr>
            <p:ph sz="quarter" idx="2"/>
          </p:nvPr>
        </p:nvSpPr>
        <p:spPr>
          <a:xfrm>
            <a:off x="130628" y="1416050"/>
            <a:ext cx="4187825" cy="5324384"/>
          </a:xfrm>
        </p:spPr>
        <p:txBody>
          <a:bodyPr>
            <a:normAutofit fontScale="85000" lnSpcReduction="10000"/>
          </a:bodyPr>
          <a:lstStyle/>
          <a:p>
            <a:pPr>
              <a:buFont typeface="Courier New" panose="02070309020205020404" pitchFamily="49" charset="0"/>
              <a:buChar char="o"/>
            </a:pPr>
            <a:endParaRPr lang="fi-FI" dirty="0"/>
          </a:p>
          <a:p>
            <a:pPr>
              <a:buFont typeface="Courier New" panose="02070309020205020404" pitchFamily="49" charset="0"/>
              <a:buChar char="o"/>
            </a:pPr>
            <a:r>
              <a:rPr lang="fi-FI" dirty="0"/>
              <a:t>Suurimmalla osalla meistä on erilaisia tapoja ja tottumuksia. Riippuvuudeksi ne muuttuvat kun ihminen ei pysty enää itse säätelemään tai hallitsemaan riippuvuutta aiheuttavan aineen käyttöä tai toimintaa.</a:t>
            </a:r>
          </a:p>
          <a:p>
            <a:pPr>
              <a:buFont typeface="Courier New" panose="02070309020205020404" pitchFamily="49" charset="0"/>
              <a:buChar char="o"/>
            </a:pPr>
            <a:endParaRPr lang="fi-FI" dirty="0"/>
          </a:p>
          <a:p>
            <a:pPr>
              <a:buFont typeface="Courier New" panose="02070309020205020404" pitchFamily="49" charset="0"/>
              <a:buChar char="o"/>
            </a:pPr>
            <a:r>
              <a:rPr lang="fi-FI" dirty="0"/>
              <a:t>Jos aineen käyttö tai toiminta ei ole mahdollista, ihminen voi tuntea erilaisia negatiivisia tunteita ja tuntemuksia, kuten ahdistuneisuutta ja hermostuneisuutta sekä mahdollisesti pahimmassa tapauksessa jopa vieroitusoireita. </a:t>
            </a:r>
          </a:p>
          <a:p>
            <a:endParaRPr lang="fi-FI" dirty="0"/>
          </a:p>
        </p:txBody>
      </p:sp>
      <p:sp>
        <p:nvSpPr>
          <p:cNvPr id="6" name="Sisällön paikkamerkki 5"/>
          <p:cNvSpPr>
            <a:spLocks noGrp="1"/>
          </p:cNvSpPr>
          <p:nvPr>
            <p:ph sz="quarter" idx="4"/>
          </p:nvPr>
        </p:nvSpPr>
        <p:spPr>
          <a:xfrm>
            <a:off x="4645026" y="1854926"/>
            <a:ext cx="4146278" cy="4754880"/>
          </a:xfrm>
        </p:spPr>
        <p:txBody>
          <a:bodyPr>
            <a:normAutofit/>
          </a:bodyPr>
          <a:lstStyle/>
          <a:p>
            <a:pPr>
              <a:buFont typeface="Courier New" panose="02070309020205020404" pitchFamily="49" charset="0"/>
              <a:buChar char="o"/>
            </a:pPr>
            <a:r>
              <a:rPr lang="fi-FI" dirty="0"/>
              <a:t>Riippuvuus voi kehittyä mihin tahansa toimintaan tai aineeseen, josta voi saada mielihyvän tunteita. </a:t>
            </a:r>
          </a:p>
          <a:p>
            <a:pPr>
              <a:buFont typeface="Courier New" panose="02070309020205020404" pitchFamily="49" charset="0"/>
              <a:buChar char="o"/>
            </a:pPr>
            <a:endParaRPr lang="fi-FI" dirty="0"/>
          </a:p>
          <a:p>
            <a:pPr>
              <a:buFont typeface="Courier New" panose="02070309020205020404" pitchFamily="49" charset="0"/>
              <a:buChar char="o"/>
            </a:pPr>
            <a:r>
              <a:rPr lang="fi-FI" dirty="0"/>
              <a:t>Riippuvuus voi olla sosiaalista, psyykkistä tai fyysistä tai näiden kaikkia osa-alueiden yhdistelmä samanaikaisesti. </a:t>
            </a:r>
          </a:p>
          <a:p>
            <a:endParaRPr lang="fi-FI" dirty="0"/>
          </a:p>
        </p:txBody>
      </p:sp>
    </p:spTree>
    <p:extLst>
      <p:ext uri="{BB962C8B-B14F-4D97-AF65-F5344CB8AC3E}">
        <p14:creationId xmlns:p14="http://schemas.microsoft.com/office/powerpoint/2010/main" val="266613608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isällön paikkamerkk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3661" y="392644"/>
            <a:ext cx="7098190" cy="5995094"/>
          </a:xfrm>
        </p:spPr>
      </p:pic>
    </p:spTree>
    <p:extLst>
      <p:ext uri="{BB962C8B-B14F-4D97-AF65-F5344CB8AC3E}">
        <p14:creationId xmlns:p14="http://schemas.microsoft.com/office/powerpoint/2010/main" val="21661250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365760" y="0"/>
            <a:ext cx="8229600" cy="1143000"/>
          </a:xfrm>
        </p:spPr>
        <p:txBody>
          <a:bodyPr/>
          <a:lstStyle/>
          <a:p>
            <a:r>
              <a:rPr lang="fi-FI" dirty="0"/>
              <a:t>FYYSINEN RIIPPUVUUS</a:t>
            </a:r>
          </a:p>
        </p:txBody>
      </p:sp>
      <p:sp>
        <p:nvSpPr>
          <p:cNvPr id="3" name="Sisällön paikkamerkki 2"/>
          <p:cNvSpPr>
            <a:spLocks noGrp="1"/>
          </p:cNvSpPr>
          <p:nvPr>
            <p:ph idx="1"/>
          </p:nvPr>
        </p:nvSpPr>
        <p:spPr>
          <a:xfrm>
            <a:off x="0" y="1509078"/>
            <a:ext cx="9039497" cy="5348922"/>
          </a:xfrm>
        </p:spPr>
        <p:txBody>
          <a:bodyPr vert="horz" anchor="t">
            <a:noAutofit/>
          </a:bodyPr>
          <a:lstStyle/>
          <a:p>
            <a:pPr>
              <a:buFont typeface="Courier New" panose="02070309020205020404" pitchFamily="49" charset="0"/>
              <a:buChar char="o"/>
            </a:pPr>
            <a:r>
              <a:rPr lang="fi-FI" sz="2400" dirty="0"/>
              <a:t>Fyysisiin riippuvuuksiin kuuluu pääasiassa aineelliset riippuvuudet, kuten alkoholi-, huume-, nikotiini- ja lääkeaineriippuvuudet. </a:t>
            </a:r>
          </a:p>
          <a:p>
            <a:pPr>
              <a:buFont typeface="Courier New" panose="02070309020205020404" pitchFamily="49" charset="0"/>
              <a:buChar char="o"/>
            </a:pPr>
            <a:endParaRPr lang="fi-FI" sz="2400" dirty="0"/>
          </a:p>
          <a:p>
            <a:pPr>
              <a:buFont typeface="Courier New" panose="02070309020205020404" pitchFamily="49" charset="0"/>
              <a:buChar char="o"/>
            </a:pPr>
            <a:r>
              <a:rPr lang="fi-FI" sz="2400" dirty="0"/>
              <a:t> Fyysistä riippuvuutta kärsivän ihmisen elimistö on tottunut saamaan / toteuttamaan riippuvuuden kohdetta, niin että tämän puuttuminen aiheuttaa elimistössä elintoimintojen häiriöitä. Näitä fyysisiksi vieroitusoireiksi.</a:t>
            </a:r>
          </a:p>
          <a:p>
            <a:pPr>
              <a:buFont typeface="Courier New" panose="02070309020205020404" pitchFamily="49" charset="0"/>
              <a:buChar char="o"/>
            </a:pPr>
            <a:endParaRPr lang="fi-FI" sz="2400" dirty="0"/>
          </a:p>
          <a:p>
            <a:pPr>
              <a:buFont typeface="Courier New" panose="02070309020205020404" pitchFamily="49" charset="0"/>
              <a:buChar char="o"/>
            </a:pPr>
            <a:r>
              <a:rPr lang="fi-FI" sz="2400" dirty="0"/>
              <a:t> Tavallisimpia fyysisiä vieroitusoireita voivat olla päänsärky, hikoilu, oksentelu, vapina, univaikeudet tai monet muut elimistön häiriöt. </a:t>
            </a:r>
          </a:p>
        </p:txBody>
      </p:sp>
    </p:spTree>
    <p:extLst>
      <p:ext uri="{BB962C8B-B14F-4D97-AF65-F5344CB8AC3E}">
        <p14:creationId xmlns:p14="http://schemas.microsoft.com/office/powerpoint/2010/main" val="20891936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isällön paikkamerkki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350652" y="1182507"/>
            <a:ext cx="5887371" cy="5231941"/>
          </a:xfrm>
        </p:spPr>
      </p:pic>
      <p:sp>
        <p:nvSpPr>
          <p:cNvPr id="2" name="Otsikko 1"/>
          <p:cNvSpPr>
            <a:spLocks noGrp="1"/>
          </p:cNvSpPr>
          <p:nvPr>
            <p:ph type="title"/>
          </p:nvPr>
        </p:nvSpPr>
        <p:spPr>
          <a:xfrm>
            <a:off x="457200" y="39507"/>
            <a:ext cx="8229600" cy="1143000"/>
          </a:xfrm>
        </p:spPr>
        <p:txBody>
          <a:bodyPr/>
          <a:lstStyle/>
          <a:p>
            <a:r>
              <a:rPr lang="fi-FI" dirty="0"/>
              <a:t>FYYSINEN RIIPPUVUUS</a:t>
            </a:r>
          </a:p>
        </p:txBody>
      </p:sp>
      <p:sp>
        <p:nvSpPr>
          <p:cNvPr id="3" name="Sisällön paikkamerkki 2"/>
          <p:cNvSpPr>
            <a:spLocks noGrp="1"/>
          </p:cNvSpPr>
          <p:nvPr>
            <p:ph sz="half" idx="1"/>
          </p:nvPr>
        </p:nvSpPr>
        <p:spPr>
          <a:xfrm>
            <a:off x="4180115" y="1623512"/>
            <a:ext cx="4754880" cy="1449977"/>
          </a:xfrm>
        </p:spPr>
        <p:txBody>
          <a:bodyPr>
            <a:normAutofit fontScale="77500" lnSpcReduction="20000"/>
          </a:bodyPr>
          <a:lstStyle/>
          <a:p>
            <a:pPr algn="ctr">
              <a:buFont typeface="Courier New" panose="02070309020205020404" pitchFamily="49" charset="0"/>
              <a:buChar char="o"/>
            </a:pPr>
            <a:r>
              <a:rPr lang="fi-FI" sz="3500" b="1" dirty="0"/>
              <a:t>Fyysinen riippuvuus voi kehittyä ainoastaan aineisiin joita ihminen käyttää säännöllisesti. </a:t>
            </a:r>
          </a:p>
          <a:p>
            <a:pPr>
              <a:buFont typeface="Courier New" panose="02070309020205020404" pitchFamily="49" charset="0"/>
              <a:buChar char="o"/>
            </a:pPr>
            <a:endParaRPr lang="fi-FI" sz="3500" dirty="0"/>
          </a:p>
          <a:p>
            <a:endParaRPr lang="fi-FI" dirty="0"/>
          </a:p>
        </p:txBody>
      </p:sp>
    </p:spTree>
    <p:extLst>
      <p:ext uri="{BB962C8B-B14F-4D97-AF65-F5344CB8AC3E}">
        <p14:creationId xmlns:p14="http://schemas.microsoft.com/office/powerpoint/2010/main" val="352933427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p:cNvPicPr>
            <a:picLocks noChangeAspect="1"/>
          </p:cNvPicPr>
          <p:nvPr/>
        </p:nvPicPr>
        <p:blipFill>
          <a:blip r:embed="rId2"/>
          <a:stretch>
            <a:fillRect/>
          </a:stretch>
        </p:blipFill>
        <p:spPr>
          <a:xfrm>
            <a:off x="457200" y="1123406"/>
            <a:ext cx="8325922" cy="5555661"/>
          </a:xfrm>
          <a:prstGeom prst="rect">
            <a:avLst/>
          </a:prstGeom>
        </p:spPr>
      </p:pic>
      <p:sp>
        <p:nvSpPr>
          <p:cNvPr id="2" name="Otsikko 1"/>
          <p:cNvSpPr>
            <a:spLocks noGrp="1"/>
          </p:cNvSpPr>
          <p:nvPr>
            <p:ph type="title"/>
          </p:nvPr>
        </p:nvSpPr>
        <p:spPr>
          <a:xfrm>
            <a:off x="457200" y="-19594"/>
            <a:ext cx="8229600" cy="1143000"/>
          </a:xfrm>
        </p:spPr>
        <p:txBody>
          <a:bodyPr/>
          <a:lstStyle/>
          <a:p>
            <a:r>
              <a:rPr lang="fi-FI" dirty="0"/>
              <a:t>PSYYKKINEN RIIPPUVUUS</a:t>
            </a:r>
          </a:p>
        </p:txBody>
      </p:sp>
      <p:sp>
        <p:nvSpPr>
          <p:cNvPr id="3" name="Sisällön paikkamerkki 2"/>
          <p:cNvSpPr>
            <a:spLocks noGrp="1"/>
          </p:cNvSpPr>
          <p:nvPr>
            <p:ph idx="1"/>
          </p:nvPr>
        </p:nvSpPr>
        <p:spPr>
          <a:xfrm>
            <a:off x="276761" y="1166542"/>
            <a:ext cx="8686800" cy="5512525"/>
          </a:xfrm>
        </p:spPr>
        <p:txBody>
          <a:bodyPr>
            <a:normAutofit fontScale="70000" lnSpcReduction="20000"/>
          </a:bodyPr>
          <a:lstStyle/>
          <a:p>
            <a:pPr>
              <a:buFont typeface="Courier New" panose="02070309020205020404" pitchFamily="49" charset="0"/>
              <a:buChar char="o"/>
            </a:pPr>
            <a:r>
              <a:rPr lang="fi-FI" b="1" dirty="0"/>
              <a:t>Tietystä aineesta tai toiminnasta on opittu hakemaan nopeaa hyvänolon tunnetta tai pakokeinoa vaikeisiin asioihin.</a:t>
            </a:r>
          </a:p>
          <a:p>
            <a:pPr>
              <a:buFont typeface="Courier New" panose="02070309020205020404" pitchFamily="49" charset="0"/>
              <a:buChar char="o"/>
            </a:pPr>
            <a:endParaRPr lang="fi-FI" b="1" dirty="0"/>
          </a:p>
          <a:p>
            <a:pPr>
              <a:buFont typeface="Courier New" panose="02070309020205020404" pitchFamily="49" charset="0"/>
              <a:buChar char="o"/>
            </a:pPr>
            <a:r>
              <a:rPr lang="fi-FI" b="1" dirty="0"/>
              <a:t>Fyysinen riippuvuus kehittyy vasta riippuvaisuuden kohdetta, eli mielihyvää tuottavaa toimintaa tai ainetta käytettäessä. Mutta psyykkinen riippuvuus voi kehittyä, jo ennen fyysisen riippuvuuden syntyä.</a:t>
            </a:r>
          </a:p>
          <a:p>
            <a:pPr>
              <a:buFont typeface="Courier New" panose="02070309020205020404" pitchFamily="49" charset="0"/>
              <a:buChar char="o"/>
            </a:pPr>
            <a:endParaRPr lang="fi-FI" b="1" dirty="0"/>
          </a:p>
          <a:p>
            <a:pPr>
              <a:buFont typeface="Courier New" panose="02070309020205020404" pitchFamily="49" charset="0"/>
              <a:buChar char="o"/>
            </a:pPr>
            <a:r>
              <a:rPr lang="fi-FI" b="1" dirty="0"/>
              <a:t>Psyykkisen riippuvuuden syntyyn vaikuttaa jokaisen ihmisen yksilöllinen persoonallisuus ja sen kehittyminen.</a:t>
            </a:r>
          </a:p>
          <a:p>
            <a:pPr>
              <a:buFont typeface="Courier New" panose="02070309020205020404" pitchFamily="49" charset="0"/>
              <a:buChar char="o"/>
            </a:pPr>
            <a:endParaRPr lang="fi-FI" b="1" dirty="0"/>
          </a:p>
          <a:p>
            <a:pPr>
              <a:buFont typeface="Courier New" panose="02070309020205020404" pitchFamily="49" charset="0"/>
              <a:buChar char="o"/>
            </a:pPr>
            <a:r>
              <a:rPr lang="fi-FI" b="1" dirty="0"/>
              <a:t>Fyysiseen riippuvuuteen sisältyy vieroitusoireet, joita ei fysiologisesti kuulu psyykkisen riippuvuuteen. Vaikka fyysisen riippuvuuden aiheuttamat vieroitusoireet aiheuttavat psyykkistä oireilua, niitä ei tule sekoittaa keskenään.</a:t>
            </a:r>
          </a:p>
          <a:p>
            <a:pPr>
              <a:buFont typeface="Courier New" panose="02070309020205020404" pitchFamily="49" charset="0"/>
              <a:buChar char="o"/>
            </a:pPr>
            <a:endParaRPr lang="fi-FI" b="1" dirty="0"/>
          </a:p>
          <a:p>
            <a:pPr>
              <a:buFont typeface="Courier New" panose="02070309020205020404" pitchFamily="49" charset="0"/>
              <a:buChar char="o"/>
            </a:pPr>
            <a:r>
              <a:rPr lang="fi-FI" b="1" dirty="0"/>
              <a:t> Psyykkisessä riippuvaisuudessa, riippuvainen kokee riippuvuuden kohteen, sen käytön ja vaikutukset hyvinvoinnilleen välttämättömiksi.</a:t>
            </a:r>
          </a:p>
          <a:p>
            <a:pPr marL="137160" indent="0">
              <a:buNone/>
            </a:pPr>
            <a:r>
              <a:rPr lang="fi-FI" sz="2000" i="1" dirty="0"/>
              <a:t>          (Holopainen, A 2001, 41)</a:t>
            </a:r>
          </a:p>
        </p:txBody>
      </p:sp>
    </p:spTree>
    <p:extLst>
      <p:ext uri="{BB962C8B-B14F-4D97-AF65-F5344CB8AC3E}">
        <p14:creationId xmlns:p14="http://schemas.microsoft.com/office/powerpoint/2010/main" val="196667709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PSYYKKINEN RIIPPUVUUS</a:t>
            </a:r>
          </a:p>
        </p:txBody>
      </p:sp>
      <p:sp>
        <p:nvSpPr>
          <p:cNvPr id="3" name="Sisällön paikkamerkki 2"/>
          <p:cNvSpPr>
            <a:spLocks noGrp="1"/>
          </p:cNvSpPr>
          <p:nvPr>
            <p:ph sz="half" idx="1"/>
          </p:nvPr>
        </p:nvSpPr>
        <p:spPr/>
        <p:txBody>
          <a:bodyPr>
            <a:normAutofit fontScale="85000" lnSpcReduction="20000"/>
          </a:bodyPr>
          <a:lstStyle/>
          <a:p>
            <a:pPr>
              <a:buFont typeface="Courier New" panose="02070309020205020404" pitchFamily="49" charset="0"/>
              <a:buChar char="o"/>
            </a:pPr>
            <a:r>
              <a:rPr lang="fi-FI" dirty="0"/>
              <a:t>Psyykkinen riippuvuus kuvaa ihmisen turvautumista ja tukeutumista </a:t>
            </a:r>
            <a:r>
              <a:rPr lang="fi-FI" dirty="0" err="1"/>
              <a:t>addiktoivaan</a:t>
            </a:r>
            <a:r>
              <a:rPr lang="fi-FI" dirty="0"/>
              <a:t> aineeseen tai toimintaan. </a:t>
            </a:r>
          </a:p>
          <a:p>
            <a:pPr>
              <a:buFont typeface="Courier New" panose="02070309020205020404" pitchFamily="49" charset="0"/>
              <a:buChar char="o"/>
            </a:pPr>
            <a:endParaRPr lang="fi-FI" dirty="0"/>
          </a:p>
          <a:p>
            <a:pPr>
              <a:buFont typeface="Courier New" panose="02070309020205020404" pitchFamily="49" charset="0"/>
              <a:buChar char="o"/>
            </a:pPr>
            <a:r>
              <a:rPr lang="fi-FI" dirty="0"/>
              <a:t>Psyykkinen riippuvuus saa ihmiselle aikaan mielikuvia, joiden mukaan ihminen ei selviäisi ilman riippuvuutta aiheuttavaa ainetta tai toimintaa. </a:t>
            </a:r>
          </a:p>
          <a:p>
            <a:endParaRPr lang="fi-FI" dirty="0"/>
          </a:p>
        </p:txBody>
      </p:sp>
      <p:sp>
        <p:nvSpPr>
          <p:cNvPr id="4" name="Sisällön paikkamerkki 3"/>
          <p:cNvSpPr>
            <a:spLocks noGrp="1"/>
          </p:cNvSpPr>
          <p:nvPr>
            <p:ph sz="half" idx="2"/>
          </p:nvPr>
        </p:nvSpPr>
        <p:spPr/>
        <p:txBody>
          <a:bodyPr>
            <a:normAutofit fontScale="85000" lnSpcReduction="20000"/>
          </a:bodyPr>
          <a:lstStyle/>
          <a:p>
            <a:pPr>
              <a:buFont typeface="Courier New" panose="02070309020205020404" pitchFamily="49" charset="0"/>
              <a:buChar char="o"/>
            </a:pPr>
            <a:r>
              <a:rPr lang="fi-FI" dirty="0"/>
              <a:t>Tämä saa ihmisen pelkäämään tilannetta jossa aineen käyttö tai toiminnan harjoittaminen ei olekaan mahdollista. </a:t>
            </a:r>
          </a:p>
          <a:p>
            <a:pPr>
              <a:buFont typeface="Courier New" panose="02070309020205020404" pitchFamily="49" charset="0"/>
              <a:buChar char="o"/>
            </a:pPr>
            <a:endParaRPr lang="fi-FI" dirty="0"/>
          </a:p>
          <a:p>
            <a:pPr>
              <a:buFont typeface="Courier New" panose="02070309020205020404" pitchFamily="49" charset="0"/>
              <a:buChar char="o"/>
            </a:pPr>
            <a:r>
              <a:rPr lang="fi-FI" dirty="0"/>
              <a:t> Toiminnallisia riippuvuuksia voidaankin tämän vuoksi tarkastella parhaiten ihmisen psyykkisen voinnin, sosiaalisen käyttäytymisen ja opittujen tapojen kautta. </a:t>
            </a:r>
          </a:p>
          <a:p>
            <a:pPr>
              <a:buFont typeface="Courier New" panose="02070309020205020404" pitchFamily="49" charset="0"/>
              <a:buChar char="o"/>
            </a:pPr>
            <a:r>
              <a:rPr lang="fi-FI" sz="2100" dirty="0"/>
              <a:t>(Viljamaa, J 2011, 9-10)</a:t>
            </a:r>
          </a:p>
          <a:p>
            <a:endParaRPr lang="fi-FI" dirty="0"/>
          </a:p>
        </p:txBody>
      </p:sp>
    </p:spTree>
    <p:extLst>
      <p:ext uri="{BB962C8B-B14F-4D97-AF65-F5344CB8AC3E}">
        <p14:creationId xmlns:p14="http://schemas.microsoft.com/office/powerpoint/2010/main" val="334333443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SOSIAALINEN RIIPPUVUUS</a:t>
            </a:r>
          </a:p>
        </p:txBody>
      </p:sp>
      <p:sp>
        <p:nvSpPr>
          <p:cNvPr id="3" name="Sisällön paikkamerkki 2"/>
          <p:cNvSpPr>
            <a:spLocks noGrp="1"/>
          </p:cNvSpPr>
          <p:nvPr>
            <p:ph idx="1"/>
          </p:nvPr>
        </p:nvSpPr>
        <p:spPr/>
        <p:txBody>
          <a:bodyPr>
            <a:normAutofit fontScale="77500" lnSpcReduction="20000"/>
          </a:bodyPr>
          <a:lstStyle/>
          <a:p>
            <a:r>
              <a:rPr lang="fi-FI" dirty="0"/>
              <a:t>Sosiaalinen riippuvuus tarkoittaa riippuvuutta ryhmään, jossa käytetään jotain riippuvuutta aiheuttavaa ainetta tai harjoitetaan riippuvuutta aiheuttavaa toimintaa. </a:t>
            </a:r>
          </a:p>
          <a:p>
            <a:endParaRPr lang="fi-FI" dirty="0"/>
          </a:p>
          <a:p>
            <a:r>
              <a:rPr lang="fi-FI" dirty="0"/>
              <a:t>Esimerkiksi kouluikäisenä aloitettu tupakointi liittyy yleensä jonkinlaiseen ryhmäpaineeseen.</a:t>
            </a:r>
          </a:p>
          <a:p>
            <a:endParaRPr lang="fi-FI" dirty="0"/>
          </a:p>
          <a:p>
            <a:r>
              <a:rPr lang="fi-FI" dirty="0"/>
              <a:t> Sosiaalinen riippuvuus voi ilmetä myös ihmisen kiinnittymisenä sellaiseen sosiaaliseen verkostoon, jossa riippuvuuden kohteella on keskeinen asema yhteisössä.</a:t>
            </a:r>
          </a:p>
          <a:p>
            <a:endParaRPr lang="fi-FI" dirty="0"/>
          </a:p>
          <a:p>
            <a:r>
              <a:rPr lang="fi-FI" dirty="0"/>
              <a:t>Riippuvuudesta kärsivä ihminen yleensä jatkaa aineen käyttöä tai toiminnan harjoittamista sen sosiaalisista tai terveydellisistä haitoista huolimatta. </a:t>
            </a:r>
          </a:p>
        </p:txBody>
      </p:sp>
    </p:spTree>
    <p:extLst>
      <p:ext uri="{BB962C8B-B14F-4D97-AF65-F5344CB8AC3E}">
        <p14:creationId xmlns:p14="http://schemas.microsoft.com/office/powerpoint/2010/main" val="241117636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SOSIAALINEN RIIPPUVUUS</a:t>
            </a:r>
          </a:p>
        </p:txBody>
      </p:sp>
      <p:sp>
        <p:nvSpPr>
          <p:cNvPr id="3" name="Sisällön paikkamerkki 2"/>
          <p:cNvSpPr>
            <a:spLocks noGrp="1"/>
          </p:cNvSpPr>
          <p:nvPr>
            <p:ph idx="1"/>
          </p:nvPr>
        </p:nvSpPr>
        <p:spPr/>
        <p:txBody>
          <a:bodyPr>
            <a:normAutofit lnSpcReduction="10000"/>
          </a:bodyPr>
          <a:lstStyle/>
          <a:p>
            <a:r>
              <a:rPr lang="fi-FI" dirty="0"/>
              <a:t>Sosiaalisia haittoja voisivat olla esimerkiksi taloudelliset haitat ja sosiaalisten suhteiden kärsiminen.</a:t>
            </a:r>
          </a:p>
          <a:p>
            <a:endParaRPr lang="fi-FI" dirty="0"/>
          </a:p>
          <a:p>
            <a:r>
              <a:rPr lang="fi-FI" dirty="0"/>
              <a:t> Pahimmassa tapauksessa asunnon tai työpaikan menetys!!</a:t>
            </a:r>
          </a:p>
          <a:p>
            <a:endParaRPr lang="fi-FI" dirty="0"/>
          </a:p>
          <a:p>
            <a:r>
              <a:rPr lang="fi-FI" dirty="0"/>
              <a:t> Terveydellisiä haittoja voivat olla fyysisen tai psyykkisen terveyden ongelmat ja sairaudet. . </a:t>
            </a:r>
            <a:r>
              <a:rPr lang="fi-FI" sz="1700" i="1" dirty="0"/>
              <a:t>(</a:t>
            </a:r>
            <a:r>
              <a:rPr lang="fi-FI" sz="1700" i="1" dirty="0" err="1"/>
              <a:t>Havio</a:t>
            </a:r>
            <a:r>
              <a:rPr lang="fi-FI" sz="1700" i="1" dirty="0"/>
              <a:t>, M 2008, 42-44)</a:t>
            </a:r>
          </a:p>
          <a:p>
            <a:r>
              <a:rPr lang="fi-FI" dirty="0"/>
              <a:t> </a:t>
            </a:r>
          </a:p>
          <a:p>
            <a:pPr marL="137160" indent="0">
              <a:buNone/>
            </a:pPr>
            <a:endParaRPr lang="fi-FI" dirty="0"/>
          </a:p>
        </p:txBody>
      </p:sp>
    </p:spTree>
    <p:extLst>
      <p:ext uri="{BB962C8B-B14F-4D97-AF65-F5344CB8AC3E}">
        <p14:creationId xmlns:p14="http://schemas.microsoft.com/office/powerpoint/2010/main" val="135715023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RIIPPUVUUDEN SYNTY</a:t>
            </a:r>
          </a:p>
        </p:txBody>
      </p:sp>
      <p:sp>
        <p:nvSpPr>
          <p:cNvPr id="3" name="Sisällön paikkamerkki 2"/>
          <p:cNvSpPr>
            <a:spLocks noGrp="1"/>
          </p:cNvSpPr>
          <p:nvPr>
            <p:ph idx="1"/>
          </p:nvPr>
        </p:nvSpPr>
        <p:spPr/>
        <p:txBody>
          <a:bodyPr>
            <a:normAutofit fontScale="70000" lnSpcReduction="20000"/>
          </a:bodyPr>
          <a:lstStyle/>
          <a:p>
            <a:pPr fontAlgn="base">
              <a:buFont typeface="Courier New" panose="02070309020205020404" pitchFamily="49" charset="0"/>
              <a:buChar char="o"/>
            </a:pPr>
            <a:r>
              <a:rPr lang="fi-FI" dirty="0"/>
              <a:t>Jokaisella ihmisellä on omat syynsä ja motiivinsa käyttää päihteitä tai aloittaa jokin itselleen haitallinen toiminta. </a:t>
            </a:r>
          </a:p>
          <a:p>
            <a:pPr fontAlgn="base">
              <a:buFont typeface="Courier New" panose="02070309020205020404" pitchFamily="49" charset="0"/>
              <a:buChar char="o"/>
            </a:pPr>
            <a:endParaRPr lang="fi-FI" dirty="0"/>
          </a:p>
          <a:p>
            <a:pPr fontAlgn="base">
              <a:buFont typeface="Courier New" panose="02070309020205020404" pitchFamily="49" charset="0"/>
              <a:buChar char="o"/>
            </a:pPr>
            <a:r>
              <a:rPr lang="fi-FI" dirty="0"/>
              <a:t>Joskus riippuvuuden synty tapahtuu tietoisesti, toisinaan täysin tiedostamatta. </a:t>
            </a:r>
          </a:p>
          <a:p>
            <a:pPr fontAlgn="base">
              <a:buFont typeface="Courier New" panose="02070309020205020404" pitchFamily="49" charset="0"/>
              <a:buChar char="o"/>
            </a:pPr>
            <a:endParaRPr lang="fi-FI" dirty="0"/>
          </a:p>
          <a:p>
            <a:pPr fontAlgn="base">
              <a:buFont typeface="Courier New" panose="02070309020205020404" pitchFamily="49" charset="0"/>
              <a:buChar char="o"/>
            </a:pPr>
            <a:r>
              <a:rPr lang="fi-FI" dirty="0"/>
              <a:t>Jokaisen ihmisen elämänpolku, kokemukset ja koetut tunteet ovat erilaisia, joten niitä ei voi suoranaisesti verrata toisiinsa. Mutta on kuitenkin olemassa yhtenäisiä selitysteorioita miksi ja miten riippuvuus syntyy.   </a:t>
            </a:r>
          </a:p>
          <a:p>
            <a:pPr fontAlgn="base">
              <a:buFont typeface="Courier New" panose="02070309020205020404" pitchFamily="49" charset="0"/>
              <a:buChar char="o"/>
            </a:pPr>
            <a:endParaRPr lang="fi-FI" dirty="0"/>
          </a:p>
          <a:p>
            <a:pPr fontAlgn="base">
              <a:buFont typeface="Courier New" panose="02070309020205020404" pitchFamily="49" charset="0"/>
              <a:buChar char="o"/>
            </a:pPr>
            <a:r>
              <a:rPr lang="fi-FI" dirty="0"/>
              <a:t>Riippuvuus voi syntyä myös vaikean elämäntilanteen ja elämänkriisin yhteydessä, esimerkiksi ahdistus yritetään hukuttaa alkoholiin. Tämänkaltaisissa tilanteissa ainakin riski riippuvuuden synnylle on selkeästi kasvanut. </a:t>
            </a:r>
            <a:r>
              <a:rPr lang="fi-FI" sz="2300" i="1" dirty="0"/>
              <a:t>(Holopainen, A 2001, 41-42)</a:t>
            </a:r>
            <a:endParaRPr lang="fi-FI" dirty="0"/>
          </a:p>
          <a:p>
            <a:pPr marL="137160" indent="0" fontAlgn="base">
              <a:buNone/>
            </a:pPr>
            <a:endParaRPr lang="fi-FI" i="1" dirty="0"/>
          </a:p>
        </p:txBody>
      </p:sp>
    </p:spTree>
    <p:extLst>
      <p:ext uri="{BB962C8B-B14F-4D97-AF65-F5344CB8AC3E}">
        <p14:creationId xmlns:p14="http://schemas.microsoft.com/office/powerpoint/2010/main" val="35785249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83326" y="1260566"/>
            <a:ext cx="8229600" cy="4709160"/>
          </a:xfrm>
        </p:spPr>
        <p:txBody>
          <a:bodyPr/>
          <a:lstStyle/>
          <a:p>
            <a:pPr marL="137160" indent="0" algn="ctr">
              <a:buNone/>
            </a:pPr>
            <a:r>
              <a:rPr lang="fi-FI" i="1" dirty="0"/>
              <a:t>’’Koin että </a:t>
            </a:r>
            <a:r>
              <a:rPr lang="fi-FI" i="1" dirty="0" err="1"/>
              <a:t>mun</a:t>
            </a:r>
            <a:r>
              <a:rPr lang="fi-FI" i="1" dirty="0"/>
              <a:t> perhe oli hylännyt </a:t>
            </a:r>
            <a:r>
              <a:rPr lang="fi-FI" i="1" dirty="0" err="1"/>
              <a:t>mut</a:t>
            </a:r>
            <a:r>
              <a:rPr lang="fi-FI" i="1" dirty="0"/>
              <a:t>. Jäin yksin. Kamasta </a:t>
            </a:r>
            <a:r>
              <a:rPr lang="fi-FI" i="1" dirty="0" err="1"/>
              <a:t>sit</a:t>
            </a:r>
            <a:r>
              <a:rPr lang="fi-FI" i="1" dirty="0"/>
              <a:t> sai sitä tukea, turvaa  ja lohtua. Sitten </a:t>
            </a:r>
            <a:r>
              <a:rPr lang="fi-FI" i="1" dirty="0" err="1"/>
              <a:t>siittä</a:t>
            </a:r>
            <a:r>
              <a:rPr lang="fi-FI" i="1" dirty="0"/>
              <a:t> tulikin se mikä pyöritti koko </a:t>
            </a:r>
            <a:r>
              <a:rPr lang="fi-FI" i="1" dirty="0" err="1"/>
              <a:t>arkee</a:t>
            </a:r>
            <a:r>
              <a:rPr lang="fi-FI" i="1" dirty="0"/>
              <a:t>.’’</a:t>
            </a:r>
          </a:p>
          <a:p>
            <a:pPr marL="137160" indent="0" algn="ctr">
              <a:buNone/>
            </a:pPr>
            <a:endParaRPr lang="fi-FI" i="1" dirty="0"/>
          </a:p>
          <a:p>
            <a:pPr marL="137160" indent="0" algn="ctr">
              <a:buNone/>
            </a:pPr>
            <a:r>
              <a:rPr lang="fi-FI" i="1" dirty="0"/>
              <a:t>’’Kerran myin salaa siskon hopea korut et saisin amfetamiinia. Ja kerran myin salaa kaverin prätkän on sain viis grammaa piriä. Se on </a:t>
            </a:r>
            <a:r>
              <a:rPr lang="fi-FI" i="1" dirty="0" err="1"/>
              <a:t>paskin</a:t>
            </a:r>
            <a:r>
              <a:rPr lang="fi-FI" i="1" dirty="0"/>
              <a:t> teko mitä </a:t>
            </a:r>
            <a:r>
              <a:rPr lang="fi-FI" i="1" dirty="0" err="1"/>
              <a:t>oon</a:t>
            </a:r>
            <a:r>
              <a:rPr lang="fi-FI" i="1" dirty="0"/>
              <a:t> koskaan tehnyt.’’</a:t>
            </a:r>
          </a:p>
        </p:txBody>
      </p:sp>
    </p:spTree>
    <p:extLst>
      <p:ext uri="{BB962C8B-B14F-4D97-AF65-F5344CB8AC3E}">
        <p14:creationId xmlns:p14="http://schemas.microsoft.com/office/powerpoint/2010/main" val="3962715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p:cNvSpPr>
            <a:spLocks noGrp="1"/>
          </p:cNvSpPr>
          <p:nvPr>
            <p:ph type="title"/>
          </p:nvPr>
        </p:nvSpPr>
        <p:spPr/>
        <p:txBody>
          <a:bodyPr>
            <a:normAutofit fontScale="90000"/>
          </a:bodyPr>
          <a:lstStyle/>
          <a:p>
            <a:r>
              <a:rPr lang="fi-FI" dirty="0"/>
              <a:t>MIKSI IHMISET ADDIKTOITUU?</a:t>
            </a:r>
          </a:p>
        </p:txBody>
      </p:sp>
      <p:sp>
        <p:nvSpPr>
          <p:cNvPr id="8" name="Sisällön paikkamerkki 7"/>
          <p:cNvSpPr>
            <a:spLocks noGrp="1"/>
          </p:cNvSpPr>
          <p:nvPr>
            <p:ph sz="half" idx="1"/>
          </p:nvPr>
        </p:nvSpPr>
        <p:spPr>
          <a:xfrm>
            <a:off x="457200" y="1600200"/>
            <a:ext cx="4191000" cy="5153297"/>
          </a:xfrm>
        </p:spPr>
        <p:txBody>
          <a:bodyPr>
            <a:normAutofit fontScale="85000" lnSpcReduction="10000"/>
          </a:bodyPr>
          <a:lstStyle/>
          <a:p>
            <a:pPr>
              <a:buFont typeface="Courier New" panose="02070309020205020404" pitchFamily="49" charset="0"/>
              <a:buChar char="o"/>
            </a:pPr>
            <a:r>
              <a:rPr lang="fi-FI" dirty="0"/>
              <a:t>Syitä </a:t>
            </a:r>
            <a:r>
              <a:rPr lang="fi-FI" dirty="0" err="1"/>
              <a:t>addiktion</a:t>
            </a:r>
            <a:r>
              <a:rPr lang="fi-FI" dirty="0"/>
              <a:t> kehittymiselle voi olla monia, mutta ne ovat kuitenkin useimmiten jaettavissa kahteen eri luokkaan. </a:t>
            </a:r>
          </a:p>
          <a:p>
            <a:pPr>
              <a:buFont typeface="Courier New" panose="02070309020205020404" pitchFamily="49" charset="0"/>
              <a:buChar char="o"/>
            </a:pPr>
            <a:endParaRPr lang="fi-FI" dirty="0"/>
          </a:p>
          <a:p>
            <a:pPr>
              <a:buFont typeface="Courier New" panose="02070309020205020404" pitchFamily="49" charset="0"/>
              <a:buChar char="o"/>
            </a:pPr>
            <a:r>
              <a:rPr lang="fi-FI" dirty="0"/>
              <a:t>Joko ihminen halua poistaa, unohtaa tai tukahduttaa negatiiviset tunteet ja olotilat. Tai sitten ihminen haluaa kokea mielihyvän tunnetta ja positiivisia olotiloja, joita ihminen hakee </a:t>
            </a:r>
            <a:r>
              <a:rPr lang="fi-FI" dirty="0" err="1"/>
              <a:t>addiktoitumiseen</a:t>
            </a:r>
            <a:r>
              <a:rPr lang="fi-FI" dirty="0"/>
              <a:t> saakka. </a:t>
            </a:r>
          </a:p>
        </p:txBody>
      </p:sp>
      <p:sp>
        <p:nvSpPr>
          <p:cNvPr id="9" name="Sisällön paikkamerkki 8"/>
          <p:cNvSpPr>
            <a:spLocks noGrp="1"/>
          </p:cNvSpPr>
          <p:nvPr>
            <p:ph sz="half" idx="2"/>
          </p:nvPr>
        </p:nvSpPr>
        <p:spPr>
          <a:xfrm>
            <a:off x="4648200" y="2299380"/>
            <a:ext cx="4038600" cy="4525963"/>
          </a:xfrm>
        </p:spPr>
        <p:txBody>
          <a:bodyPr>
            <a:normAutofit fontScale="85000" lnSpcReduction="10000"/>
          </a:bodyPr>
          <a:lstStyle/>
          <a:p>
            <a:pPr>
              <a:buFont typeface="Courier New" panose="02070309020205020404" pitchFamily="49" charset="0"/>
              <a:buChar char="o"/>
            </a:pPr>
            <a:r>
              <a:rPr lang="fi-FI" dirty="0"/>
              <a:t>Ihmisen aivot oppivat tuntemaan mitkä aineet ja toiminnot tuottavat hyvää oloa ja sitä on saatava lisää. </a:t>
            </a:r>
          </a:p>
          <a:p>
            <a:pPr>
              <a:buFont typeface="Courier New" panose="02070309020205020404" pitchFamily="49" charset="0"/>
              <a:buChar char="o"/>
            </a:pPr>
            <a:endParaRPr lang="fi-FI" dirty="0"/>
          </a:p>
          <a:p>
            <a:pPr>
              <a:buFont typeface="Courier New" panose="02070309020205020404" pitchFamily="49" charset="0"/>
              <a:buChar char="o"/>
            </a:pPr>
            <a:r>
              <a:rPr lang="fi-FI" dirty="0"/>
              <a:t>Ihmisen järjenmukainen päätöksenteko ja itsekuri eivät tällöin ole riittävä. </a:t>
            </a:r>
          </a:p>
          <a:p>
            <a:endParaRPr lang="fi-FI" dirty="0"/>
          </a:p>
        </p:txBody>
      </p:sp>
    </p:spTree>
    <p:extLst>
      <p:ext uri="{BB962C8B-B14F-4D97-AF65-F5344CB8AC3E}">
        <p14:creationId xmlns:p14="http://schemas.microsoft.com/office/powerpoint/2010/main" val="383855781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otsikko 2"/>
          <p:cNvSpPr>
            <a:spLocks noGrp="1"/>
          </p:cNvSpPr>
          <p:nvPr>
            <p:ph type="subTitle" idx="1"/>
          </p:nvPr>
        </p:nvSpPr>
        <p:spPr>
          <a:xfrm>
            <a:off x="1384662" y="431074"/>
            <a:ext cx="7027817" cy="6021977"/>
          </a:xfrm>
        </p:spPr>
        <p:txBody>
          <a:bodyPr>
            <a:normAutofit fontScale="85000" lnSpcReduction="20000"/>
          </a:bodyPr>
          <a:lstStyle/>
          <a:p>
            <a:r>
              <a:rPr lang="fi-FI" i="1" dirty="0"/>
              <a:t>’’</a:t>
            </a:r>
            <a:r>
              <a:rPr lang="fi-FI" i="1" dirty="0" err="1"/>
              <a:t>Sillon</a:t>
            </a:r>
            <a:r>
              <a:rPr lang="fi-FI" i="1" dirty="0"/>
              <a:t> </a:t>
            </a:r>
            <a:r>
              <a:rPr lang="fi-FI" i="1" dirty="0" err="1"/>
              <a:t>ku</a:t>
            </a:r>
            <a:r>
              <a:rPr lang="fi-FI" i="1" dirty="0"/>
              <a:t> olin amfetamiiniin </a:t>
            </a:r>
            <a:r>
              <a:rPr lang="fi-FI" i="1" dirty="0" err="1"/>
              <a:t>sun</a:t>
            </a:r>
            <a:r>
              <a:rPr lang="fi-FI" i="1" dirty="0"/>
              <a:t> muihin koukussa, niin kyllähän se toi itseluottamusta, virtaa ja voimaa siihen murheen keskelle.’’ </a:t>
            </a:r>
          </a:p>
          <a:p>
            <a:endParaRPr lang="fi-FI" i="1" dirty="0"/>
          </a:p>
          <a:p>
            <a:endParaRPr lang="fi-FI" i="1" dirty="0"/>
          </a:p>
          <a:p>
            <a:r>
              <a:rPr lang="fi-FI" i="1" dirty="0"/>
              <a:t>’’Kun olin 15 vuotias, perheessä oli paljon väkivaltaa viinaa ja päihteitä. Perheeni muutti toiselle paikkakunnalle ja tukiverkko jäi vanhalle paikkakunnalle. Kun yläaste loppui niin alkoholin juonti lisääntyi, vaikka kyllä sitä ennenkin oltiin jo juotu. </a:t>
            </a:r>
            <a:r>
              <a:rPr lang="fi-FI" i="1" dirty="0" err="1"/>
              <a:t>Mä</a:t>
            </a:r>
            <a:r>
              <a:rPr lang="fi-FI" i="1" dirty="0"/>
              <a:t> </a:t>
            </a:r>
            <a:r>
              <a:rPr lang="fi-FI" i="1" dirty="0" err="1"/>
              <a:t>oon</a:t>
            </a:r>
            <a:r>
              <a:rPr lang="fi-FI" i="1" dirty="0"/>
              <a:t> ollut aika vapaan kasvatuksen lapsi.’’</a:t>
            </a:r>
          </a:p>
          <a:p>
            <a:endParaRPr lang="fi-FI" i="1" dirty="0"/>
          </a:p>
          <a:p>
            <a:endParaRPr lang="fi-FI" i="1" dirty="0"/>
          </a:p>
          <a:p>
            <a:r>
              <a:rPr lang="fi-FI" i="1" dirty="0"/>
              <a:t>’’Muutin Poriin asumaan, ei ollut rahaa niin serkkupoika opetti myymään </a:t>
            </a:r>
            <a:r>
              <a:rPr lang="fi-FI" i="1" dirty="0" err="1"/>
              <a:t>hassista</a:t>
            </a:r>
            <a:r>
              <a:rPr lang="fi-FI" i="1" dirty="0"/>
              <a:t> ja tutustutti </a:t>
            </a:r>
            <a:r>
              <a:rPr lang="fi-FI" i="1" dirty="0" err="1"/>
              <a:t>mut</a:t>
            </a:r>
            <a:r>
              <a:rPr lang="fi-FI" i="1" dirty="0"/>
              <a:t> niihin piireihin. </a:t>
            </a:r>
            <a:r>
              <a:rPr lang="fi-FI" i="1" dirty="0" err="1"/>
              <a:t>Sit</a:t>
            </a:r>
            <a:r>
              <a:rPr lang="fi-FI" i="1" dirty="0"/>
              <a:t> </a:t>
            </a:r>
            <a:r>
              <a:rPr lang="fi-FI" i="1" dirty="0" err="1"/>
              <a:t>alko</a:t>
            </a:r>
            <a:r>
              <a:rPr lang="fi-FI" i="1" dirty="0"/>
              <a:t> menemäänkin kovempaa. Sinä kesänä tyttöystäväni kuoli yliannostukeen ja </a:t>
            </a:r>
            <a:r>
              <a:rPr lang="fi-FI" i="1" dirty="0" err="1"/>
              <a:t>mä</a:t>
            </a:r>
            <a:r>
              <a:rPr lang="fi-FI" i="1" dirty="0"/>
              <a:t> jouduin vankilaan.’’</a:t>
            </a:r>
          </a:p>
          <a:p>
            <a:endParaRPr lang="fi-FI" dirty="0"/>
          </a:p>
          <a:p>
            <a:endParaRPr lang="fi-FI" dirty="0"/>
          </a:p>
          <a:p>
            <a:endParaRPr lang="fi-FI" dirty="0"/>
          </a:p>
        </p:txBody>
      </p:sp>
    </p:spTree>
    <p:extLst>
      <p:ext uri="{BB962C8B-B14F-4D97-AF65-F5344CB8AC3E}">
        <p14:creationId xmlns:p14="http://schemas.microsoft.com/office/powerpoint/2010/main" val="5782180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457200" y="137160"/>
            <a:ext cx="8229600" cy="1143000"/>
          </a:xfrm>
        </p:spPr>
        <p:txBody>
          <a:bodyPr>
            <a:normAutofit fontScale="90000"/>
          </a:bodyPr>
          <a:lstStyle/>
          <a:p>
            <a:r>
              <a:rPr lang="fi-FI" dirty="0"/>
              <a:t>MIELIHYVÄ HORMONIEN SELITYSTEORIA</a:t>
            </a:r>
          </a:p>
        </p:txBody>
      </p:sp>
      <p:sp>
        <p:nvSpPr>
          <p:cNvPr id="3" name="Sisällön paikkamerkki 2"/>
          <p:cNvSpPr>
            <a:spLocks noGrp="1"/>
          </p:cNvSpPr>
          <p:nvPr>
            <p:ph sz="half" idx="1"/>
          </p:nvPr>
        </p:nvSpPr>
        <p:spPr>
          <a:xfrm>
            <a:off x="380999" y="1423852"/>
            <a:ext cx="4191001" cy="5734595"/>
          </a:xfrm>
        </p:spPr>
        <p:txBody>
          <a:bodyPr>
            <a:normAutofit fontScale="40000" lnSpcReduction="20000"/>
          </a:bodyPr>
          <a:lstStyle/>
          <a:p>
            <a:pPr>
              <a:buFont typeface="Courier New" panose="02070309020205020404" pitchFamily="49" charset="0"/>
              <a:buChar char="o"/>
            </a:pPr>
            <a:r>
              <a:rPr lang="fi-FI" sz="5000" dirty="0"/>
              <a:t>Dopamiini ja yksi mielihyvää tuottava hormoni. Se vaikuttaa muun muassa tunteiden säätelyyn. Esimerkiksi rakastuminen, alkoholin käyttö ja seksin harrastaminen nostavat aivojen dopamiinitasoa ja näin tuottaa ihmiselle mielihyvää. </a:t>
            </a:r>
          </a:p>
          <a:p>
            <a:pPr>
              <a:buFont typeface="Courier New" panose="02070309020205020404" pitchFamily="49" charset="0"/>
              <a:buChar char="o"/>
            </a:pPr>
            <a:endParaRPr lang="fi-FI" sz="5000" dirty="0"/>
          </a:p>
          <a:p>
            <a:pPr>
              <a:buFont typeface="Courier New" panose="02070309020205020404" pitchFamily="49" charset="0"/>
              <a:buChar char="o"/>
            </a:pPr>
            <a:r>
              <a:rPr lang="fi-FI" sz="5000" dirty="0"/>
              <a:t>Serotoniini kuuluu myös hormoneihin mikä tuottaa ihmiselle mielihyvän tunnetta. Esimerkiksi syöminen ja erityisesti suklaan on todettu nostattavan ihmisen Serotoniini arvoja. Tämä voisi selittää joidenkin syömishäiriöiden ja ruokariippuvuuksien syntymistä.</a:t>
            </a:r>
          </a:p>
          <a:p>
            <a:endParaRPr lang="fi-FI" sz="2900" dirty="0"/>
          </a:p>
          <a:p>
            <a:r>
              <a:rPr lang="fi-FI" sz="2900" dirty="0"/>
              <a:t> </a:t>
            </a:r>
          </a:p>
          <a:p>
            <a:endParaRPr lang="fi-FI" dirty="0"/>
          </a:p>
        </p:txBody>
      </p:sp>
      <p:sp>
        <p:nvSpPr>
          <p:cNvPr id="4" name="Sisällön paikkamerkki 3"/>
          <p:cNvSpPr>
            <a:spLocks noGrp="1"/>
          </p:cNvSpPr>
          <p:nvPr>
            <p:ph sz="half" idx="2"/>
          </p:nvPr>
        </p:nvSpPr>
        <p:spPr>
          <a:xfrm>
            <a:off x="4752702" y="1580606"/>
            <a:ext cx="4114801" cy="4846003"/>
          </a:xfrm>
        </p:spPr>
        <p:txBody>
          <a:bodyPr>
            <a:noAutofit/>
          </a:bodyPr>
          <a:lstStyle/>
          <a:p>
            <a:pPr>
              <a:buFont typeface="Courier New" panose="02070309020205020404" pitchFamily="49" charset="0"/>
              <a:buChar char="o"/>
            </a:pPr>
            <a:r>
              <a:rPr lang="fi-FI" sz="2000" dirty="0"/>
              <a:t>Endorfiinit ovat elimistön itse tuottamia välittäjäaineita. Endorfiinit stimuloivat samoja reseptoreita kuin esimerkiksi </a:t>
            </a:r>
            <a:r>
              <a:rPr lang="fi-FI" sz="2000" dirty="0" err="1"/>
              <a:t>opiaatit</a:t>
            </a:r>
            <a:r>
              <a:rPr lang="fi-FI" sz="2000" dirty="0"/>
              <a:t>. </a:t>
            </a:r>
          </a:p>
          <a:p>
            <a:pPr>
              <a:buFont typeface="Courier New" panose="02070309020205020404" pitchFamily="49" charset="0"/>
              <a:buChar char="o"/>
            </a:pPr>
            <a:endParaRPr lang="fi-FI" sz="2000" dirty="0"/>
          </a:p>
          <a:p>
            <a:pPr>
              <a:buFont typeface="Courier New" panose="02070309020205020404" pitchFamily="49" charset="0"/>
              <a:buChar char="o"/>
            </a:pPr>
            <a:r>
              <a:rPr lang="fi-FI" sz="2000" dirty="0"/>
              <a:t>Endorfiineja vapautuu ihmiskehoon erityisesti, kun ihminen kuuntelee musiikkia, josta pitää, harrastaa liikuntaa tai seksiä. </a:t>
            </a:r>
          </a:p>
          <a:p>
            <a:pPr>
              <a:buFont typeface="Courier New" panose="02070309020205020404" pitchFamily="49" charset="0"/>
              <a:buChar char="o"/>
            </a:pPr>
            <a:endParaRPr lang="fi-FI" sz="2000" dirty="0"/>
          </a:p>
          <a:p>
            <a:pPr>
              <a:buFont typeface="Courier New" panose="02070309020205020404" pitchFamily="49" charset="0"/>
              <a:buChar char="o"/>
            </a:pPr>
            <a:r>
              <a:rPr lang="fi-FI" sz="2000" dirty="0"/>
              <a:t>Tämän vuoksi hyvä musiikki, liikunta ja seksi tekevät ihmiset hetkellisesti onnellisiksi</a:t>
            </a:r>
            <a:r>
              <a:rPr lang="fi-FI" sz="2400" dirty="0"/>
              <a:t>. </a:t>
            </a:r>
          </a:p>
        </p:txBody>
      </p:sp>
    </p:spTree>
    <p:extLst>
      <p:ext uri="{BB962C8B-B14F-4D97-AF65-F5344CB8AC3E}">
        <p14:creationId xmlns:p14="http://schemas.microsoft.com/office/powerpoint/2010/main" val="27170705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a:t>MIELIHYVÄ HORMONIEN SELITYSTEORIA</a:t>
            </a:r>
          </a:p>
        </p:txBody>
      </p:sp>
      <p:sp>
        <p:nvSpPr>
          <p:cNvPr id="3" name="Sisällön paikkamerkki 2"/>
          <p:cNvSpPr>
            <a:spLocks noGrp="1"/>
          </p:cNvSpPr>
          <p:nvPr>
            <p:ph idx="1"/>
          </p:nvPr>
        </p:nvSpPr>
        <p:spPr>
          <a:xfrm>
            <a:off x="457200" y="1691640"/>
            <a:ext cx="8229600" cy="4709160"/>
          </a:xfrm>
        </p:spPr>
        <p:txBody>
          <a:bodyPr>
            <a:normAutofit fontScale="92500" lnSpcReduction="20000"/>
          </a:bodyPr>
          <a:lstStyle/>
          <a:p>
            <a:pPr>
              <a:buFont typeface="Courier New" panose="02070309020205020404" pitchFamily="49" charset="0"/>
              <a:buChar char="o"/>
            </a:pPr>
            <a:r>
              <a:rPr lang="fi-FI" dirty="0"/>
              <a:t>Serotoniinin ja Dopamiinin lisäksi no-</a:t>
            </a:r>
            <a:r>
              <a:rPr lang="fi-FI" dirty="0" err="1"/>
              <a:t>radrenaliini</a:t>
            </a:r>
            <a:r>
              <a:rPr lang="fi-FI" dirty="0"/>
              <a:t> on tärkeä mielihyvää säätelevä välittäjäaine. Noradrenaliinia erittyy erityisesti pitkäkestoisen liikunnan aikana.  Muun muassa päihteiden käyttö aiheuttaa tilapäisen, valheellisen mielihyvän tunteen. Se ei kestä kauaa, ja kun tilapäinen olotila on ohi. On jäljellä entistä pahempi olo vieroitusoireineen.</a:t>
            </a:r>
          </a:p>
          <a:p>
            <a:pPr>
              <a:buFont typeface="Courier New" panose="02070309020205020404" pitchFamily="49" charset="0"/>
              <a:buChar char="o"/>
            </a:pPr>
            <a:endParaRPr lang="fi-FI" dirty="0"/>
          </a:p>
          <a:p>
            <a:pPr>
              <a:buFont typeface="Courier New" panose="02070309020205020404" pitchFamily="49" charset="0"/>
              <a:buChar char="o"/>
            </a:pPr>
            <a:r>
              <a:rPr lang="fi-FI" dirty="0"/>
              <a:t> Tämä taas lisää ihmisen motivaatiota käyttää ainetta tai toteuttaa toimintaa </a:t>
            </a:r>
            <a:r>
              <a:rPr lang="fi-FI" dirty="0" err="1"/>
              <a:t>jäl-leen</a:t>
            </a:r>
            <a:r>
              <a:rPr lang="fi-FI" dirty="0"/>
              <a:t> uudelleen. Poistaakseen pahan olon ja saadakseen tilalle euforian ja mielihyvän tunteen. </a:t>
            </a:r>
            <a:r>
              <a:rPr lang="fi-FI" sz="1700" i="1" dirty="0"/>
              <a:t>( Viljamaa, J 2011, 10-13) </a:t>
            </a:r>
          </a:p>
        </p:txBody>
      </p:sp>
    </p:spTree>
    <p:extLst>
      <p:ext uri="{BB962C8B-B14F-4D97-AF65-F5344CB8AC3E}">
        <p14:creationId xmlns:p14="http://schemas.microsoft.com/office/powerpoint/2010/main" val="3015836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457200" y="548640"/>
            <a:ext cx="8229600" cy="1143000"/>
          </a:xfrm>
        </p:spPr>
        <p:txBody>
          <a:bodyPr>
            <a:normAutofit fontScale="90000"/>
          </a:bodyPr>
          <a:lstStyle/>
          <a:p>
            <a:r>
              <a:rPr lang="fi-FI" dirty="0"/>
              <a:t>RIIPPUVUUDEN ILLUUSIO</a:t>
            </a:r>
            <a:br>
              <a:rPr lang="fi-FI" dirty="0"/>
            </a:br>
            <a:endParaRPr lang="fi-FI" dirty="0"/>
          </a:p>
        </p:txBody>
      </p:sp>
      <p:sp>
        <p:nvSpPr>
          <p:cNvPr id="3" name="Sisällön paikkamerkki 2"/>
          <p:cNvSpPr>
            <a:spLocks noGrp="1"/>
          </p:cNvSpPr>
          <p:nvPr>
            <p:ph idx="1"/>
          </p:nvPr>
        </p:nvSpPr>
        <p:spPr>
          <a:xfrm>
            <a:off x="457200" y="1534886"/>
            <a:ext cx="8229600" cy="4709160"/>
          </a:xfrm>
        </p:spPr>
        <p:txBody>
          <a:bodyPr>
            <a:normAutofit lnSpcReduction="10000"/>
          </a:bodyPr>
          <a:lstStyle/>
          <a:p>
            <a:pPr>
              <a:buFont typeface="Courier New" panose="02070309020205020404" pitchFamily="49" charset="0"/>
              <a:buChar char="o"/>
            </a:pPr>
            <a:r>
              <a:rPr lang="fi-FI" sz="2400" dirty="0"/>
              <a:t>Päihteiden käyttö voi vapauttaa jopa kymmenkertaisen määrän dopamiinia. </a:t>
            </a:r>
          </a:p>
          <a:p>
            <a:pPr>
              <a:buFont typeface="Courier New" panose="02070309020205020404" pitchFamily="49" charset="0"/>
              <a:buChar char="o"/>
            </a:pPr>
            <a:endParaRPr lang="fi-FI" sz="2400" dirty="0"/>
          </a:p>
          <a:p>
            <a:pPr>
              <a:buFont typeface="Courier New" panose="02070309020205020404" pitchFamily="49" charset="0"/>
              <a:buChar char="o"/>
            </a:pPr>
            <a:r>
              <a:rPr lang="fi-FI" sz="2400" dirty="0"/>
              <a:t>Päihteiden käytön jatkuessa on vaarana, että aivojen normaali dopamiini tuotanto vähenee, mikä altistaa masennukselle. Ihminen lisää päihteiden käyttöä mielihyvän lisäämiseksi ja vieroitusoireiden vähentämiseksi. </a:t>
            </a:r>
          </a:p>
          <a:p>
            <a:pPr>
              <a:buFont typeface="Courier New" panose="02070309020205020404" pitchFamily="49" charset="0"/>
              <a:buChar char="o"/>
            </a:pPr>
            <a:endParaRPr lang="fi-FI" sz="2400" dirty="0"/>
          </a:p>
          <a:p>
            <a:pPr>
              <a:buFont typeface="Courier New" panose="02070309020205020404" pitchFamily="49" charset="0"/>
              <a:buChar char="o"/>
            </a:pPr>
            <a:r>
              <a:rPr lang="fi-FI" sz="2400" dirty="0"/>
              <a:t>Päihteiden käytön jatkuessa myös toleranssi nousee, jolloin päihde annokset kasvavat. Mikä todellisuudessa ainoastaan vähentää ihmisen dopamiini tasoja.  </a:t>
            </a:r>
            <a:r>
              <a:rPr lang="fi-FI" sz="1600" i="1" dirty="0"/>
              <a:t>(Huttunen 2018) </a:t>
            </a:r>
          </a:p>
          <a:p>
            <a:endParaRPr lang="fi-FI" dirty="0"/>
          </a:p>
        </p:txBody>
      </p:sp>
    </p:spTree>
    <p:extLst>
      <p:ext uri="{BB962C8B-B14F-4D97-AF65-F5344CB8AC3E}">
        <p14:creationId xmlns:p14="http://schemas.microsoft.com/office/powerpoint/2010/main" val="266488255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PERIYTYYKÖ ADDIKTIO?</a:t>
            </a:r>
          </a:p>
        </p:txBody>
      </p:sp>
      <p:sp>
        <p:nvSpPr>
          <p:cNvPr id="4" name="Sisällön paikkamerkki 3"/>
          <p:cNvSpPr>
            <a:spLocks noGrp="1"/>
          </p:cNvSpPr>
          <p:nvPr>
            <p:ph sz="half" idx="2"/>
          </p:nvPr>
        </p:nvSpPr>
        <p:spPr>
          <a:xfrm>
            <a:off x="4648200" y="1600200"/>
            <a:ext cx="4186518" cy="5662749"/>
          </a:xfrm>
        </p:spPr>
        <p:txBody>
          <a:bodyPr>
            <a:normAutofit fontScale="25000" lnSpcReduction="20000"/>
          </a:bodyPr>
          <a:lstStyle/>
          <a:p>
            <a:pPr>
              <a:buFont typeface="Courier New" panose="02070309020205020404" pitchFamily="49" charset="0"/>
              <a:buChar char="o"/>
            </a:pPr>
            <a:r>
              <a:rPr lang="fi-FI" sz="7200" dirty="0"/>
              <a:t>Jokainen ihminen voi omilla elämänvalinnoillaan ja itsekurillaan hallita omaa elämäänsä ja näin ollen myös välttää, ennaltaehkäistä ja jopa mahdollisesti estää riippuvuuden synnyn. </a:t>
            </a:r>
          </a:p>
          <a:p>
            <a:endParaRPr lang="fi-FI" sz="7200" dirty="0"/>
          </a:p>
          <a:p>
            <a:pPr>
              <a:buFont typeface="Courier New" panose="02070309020205020404" pitchFamily="49" charset="0"/>
              <a:buChar char="o"/>
            </a:pPr>
            <a:r>
              <a:rPr lang="fi-FI" sz="7200" dirty="0"/>
              <a:t>Addiktion  kehittymisessä elämän kokemuksilla, vaikeilla elämäntilanteilla, elinympäristöllä ja perinnöllisillä ominaisuuksilla on todettu olevan merkitystä. </a:t>
            </a:r>
          </a:p>
          <a:p>
            <a:pPr>
              <a:buFont typeface="Courier New" panose="02070309020205020404" pitchFamily="49" charset="0"/>
              <a:buChar char="o"/>
            </a:pPr>
            <a:endParaRPr lang="fi-FI" sz="7200" dirty="0"/>
          </a:p>
          <a:p>
            <a:pPr>
              <a:buFont typeface="Courier New" panose="02070309020205020404" pitchFamily="49" charset="0"/>
              <a:buChar char="o"/>
            </a:pPr>
            <a:r>
              <a:rPr lang="fi-FI" sz="7200" dirty="0"/>
              <a:t>Riippuvuus syntyy aineen tai toiminnan tuottaman mielihyvän tunteen, opitun käyttäytymismallin tai valtavan suurien tunnekokemusten vuoksi. Pelkkä seesteinen arki ei enää riitä.</a:t>
            </a:r>
            <a:r>
              <a:rPr lang="fi-FI" sz="4800" i="1" dirty="0"/>
              <a:t> (Holopainen, A 2001, 41-42)</a:t>
            </a:r>
            <a:endParaRPr lang="fi-FI" sz="7200" i="1" dirty="0"/>
          </a:p>
          <a:p>
            <a:pPr>
              <a:buFont typeface="Courier New" panose="02070309020205020404" pitchFamily="49" charset="0"/>
              <a:buChar char="o"/>
            </a:pPr>
            <a:endParaRPr lang="fi-FI" sz="7200" dirty="0"/>
          </a:p>
          <a:p>
            <a:endParaRPr lang="fi-FI" sz="2800" dirty="0"/>
          </a:p>
          <a:p>
            <a:endParaRPr lang="fi-FI" dirty="0"/>
          </a:p>
        </p:txBody>
      </p:sp>
      <p:sp>
        <p:nvSpPr>
          <p:cNvPr id="6" name="Sisällön paikkamerkki 5"/>
          <p:cNvSpPr>
            <a:spLocks noGrp="1"/>
          </p:cNvSpPr>
          <p:nvPr>
            <p:ph sz="half" idx="1"/>
          </p:nvPr>
        </p:nvSpPr>
        <p:spPr>
          <a:xfrm>
            <a:off x="457200" y="1457979"/>
            <a:ext cx="4087906" cy="5041380"/>
          </a:xfrm>
          <a:prstGeom prst="rect">
            <a:avLst/>
          </a:prstGeom>
        </p:spPr>
        <p:txBody>
          <a:bodyPr wrap="square">
            <a:spAutoFit/>
          </a:bodyPr>
          <a:lstStyle/>
          <a:p>
            <a:pPr>
              <a:buFont typeface="Courier New" panose="02070309020205020404" pitchFamily="49" charset="0"/>
              <a:buChar char="o"/>
            </a:pPr>
            <a:r>
              <a:rPr lang="fi-FI" sz="1800" dirty="0"/>
              <a:t>Myös perinnöllisten ominaisuuksien on havaittu voivan vaikuttaa riippuvuuden syntyyn.</a:t>
            </a:r>
          </a:p>
          <a:p>
            <a:pPr>
              <a:buFont typeface="Courier New" panose="02070309020205020404" pitchFamily="49" charset="0"/>
              <a:buChar char="o"/>
            </a:pPr>
            <a:endParaRPr lang="fi-FI" sz="1800" dirty="0"/>
          </a:p>
          <a:p>
            <a:pPr>
              <a:buFont typeface="Courier New" panose="02070309020205020404" pitchFamily="49" charset="0"/>
              <a:buChar char="o"/>
            </a:pPr>
            <a:r>
              <a:rPr lang="fi-FI" sz="1800" dirty="0"/>
              <a:t> Esimerkiksi poikkeuksellisen hyvän alkoholin sietokyvyn on todettu olevan jossain määrin perinnöllinen ominaisuus, joka altistaa alkoholi riippuvuuden kehittymiselle. </a:t>
            </a:r>
          </a:p>
          <a:p>
            <a:pPr>
              <a:buFont typeface="Courier New" panose="02070309020205020404" pitchFamily="49" charset="0"/>
              <a:buChar char="o"/>
            </a:pPr>
            <a:endParaRPr lang="fi-FI" sz="1800" b="1" dirty="0"/>
          </a:p>
          <a:p>
            <a:pPr>
              <a:buFont typeface="Courier New" panose="02070309020205020404" pitchFamily="49" charset="0"/>
              <a:buChar char="o"/>
            </a:pPr>
            <a:r>
              <a:rPr lang="fi-FI" sz="1800" b="1" dirty="0"/>
              <a:t>Kaikki eivät </a:t>
            </a:r>
            <a:r>
              <a:rPr lang="fi-FI" sz="1800" b="1" dirty="0" err="1"/>
              <a:t>addiktoidu</a:t>
            </a:r>
            <a:r>
              <a:rPr lang="fi-FI" sz="1800" dirty="0"/>
              <a:t>, eikä vanhempien riippuvuus automaattisesti siirry sukupolvilta toisille. </a:t>
            </a:r>
          </a:p>
          <a:p>
            <a:pPr marL="137160" indent="0">
              <a:buNone/>
            </a:pPr>
            <a:endParaRPr lang="fi-FI" sz="1600" dirty="0"/>
          </a:p>
        </p:txBody>
      </p:sp>
    </p:spTree>
    <p:extLst>
      <p:ext uri="{BB962C8B-B14F-4D97-AF65-F5344CB8AC3E}">
        <p14:creationId xmlns:p14="http://schemas.microsoft.com/office/powerpoint/2010/main" val="14319214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PERIYTYYKÖ ADDIKTIO?</a:t>
            </a:r>
          </a:p>
        </p:txBody>
      </p:sp>
      <p:sp>
        <p:nvSpPr>
          <p:cNvPr id="3" name="Sisällön paikkamerkki 2"/>
          <p:cNvSpPr>
            <a:spLocks noGrp="1"/>
          </p:cNvSpPr>
          <p:nvPr>
            <p:ph idx="1"/>
          </p:nvPr>
        </p:nvSpPr>
        <p:spPr/>
        <p:txBody>
          <a:bodyPr>
            <a:normAutofit fontScale="85000" lnSpcReduction="20000"/>
          </a:bodyPr>
          <a:lstStyle/>
          <a:p>
            <a:pPr>
              <a:buFont typeface="Courier New" panose="02070309020205020404" pitchFamily="49" charset="0"/>
              <a:buChar char="o"/>
            </a:pPr>
            <a:r>
              <a:rPr lang="fi-FI" dirty="0"/>
              <a:t>Lapsi ja nuori saa paljon vaikutteita myös ympäristöstään. Mikäli kotona on </a:t>
            </a:r>
            <a:r>
              <a:rPr lang="fi-FI" dirty="0" err="1"/>
              <a:t>ol-lut</a:t>
            </a:r>
            <a:r>
              <a:rPr lang="fi-FI" dirty="0"/>
              <a:t> päihteiden käyttöä, eikä lapsi ole saanut esimerkkiä päihteettömyydestä, voi riippuvuus syntyä mallintamalla esimerkiksi vanhempien suhtautumisesta päihteisiin tai päihteiden käyttöön. </a:t>
            </a:r>
          </a:p>
          <a:p>
            <a:pPr>
              <a:buFont typeface="Courier New" panose="02070309020205020404" pitchFamily="49" charset="0"/>
              <a:buChar char="o"/>
            </a:pPr>
            <a:endParaRPr lang="fi-FI" dirty="0"/>
          </a:p>
          <a:p>
            <a:pPr>
              <a:buFont typeface="Courier New" panose="02070309020205020404" pitchFamily="49" charset="0"/>
              <a:buChar char="o"/>
            </a:pPr>
            <a:r>
              <a:rPr lang="fi-FI" dirty="0"/>
              <a:t>Vastaavasti myös toiminalliset riippuvuudet voivat siirtyä vanhemmalta lapselle, mikäli niitä toteutetaan lapsen läsnä ollessa ja osana arkea. </a:t>
            </a:r>
          </a:p>
          <a:p>
            <a:pPr>
              <a:buFont typeface="Courier New" panose="02070309020205020404" pitchFamily="49" charset="0"/>
              <a:buChar char="o"/>
            </a:pPr>
            <a:endParaRPr lang="fi-FI" dirty="0"/>
          </a:p>
          <a:p>
            <a:pPr>
              <a:buFont typeface="Courier New" panose="02070309020205020404" pitchFamily="49" charset="0"/>
              <a:buChar char="o"/>
            </a:pPr>
            <a:r>
              <a:rPr lang="fi-FI" dirty="0"/>
              <a:t>Siksi yksi ennaltaehkäisevän työn tärkein kohderyhmä ovatkin riippuvuutta sairastavat vanhemmat. </a:t>
            </a:r>
            <a:r>
              <a:rPr lang="fi-FI" sz="1600" i="1" dirty="0"/>
              <a:t>(</a:t>
            </a:r>
            <a:r>
              <a:rPr lang="fi-FI" sz="1600" i="1" dirty="0" err="1"/>
              <a:t>Soikkeli</a:t>
            </a:r>
            <a:r>
              <a:rPr lang="fi-FI" sz="1600" i="1" dirty="0"/>
              <a:t> ym. 2011)</a:t>
            </a:r>
          </a:p>
        </p:txBody>
      </p:sp>
    </p:spTree>
    <p:extLst>
      <p:ext uri="{BB962C8B-B14F-4D97-AF65-F5344CB8AC3E}">
        <p14:creationId xmlns:p14="http://schemas.microsoft.com/office/powerpoint/2010/main" val="5812944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a:t>RIIPPUVUUDEN TUNNISTAMINEN</a:t>
            </a:r>
          </a:p>
        </p:txBody>
      </p:sp>
      <p:sp>
        <p:nvSpPr>
          <p:cNvPr id="3" name="Sisällön paikkamerkki 2"/>
          <p:cNvSpPr>
            <a:spLocks noGrp="1"/>
          </p:cNvSpPr>
          <p:nvPr>
            <p:ph idx="1"/>
          </p:nvPr>
        </p:nvSpPr>
        <p:spPr>
          <a:xfrm>
            <a:off x="457200" y="1417638"/>
            <a:ext cx="8229600" cy="4709160"/>
          </a:xfrm>
        </p:spPr>
        <p:txBody>
          <a:bodyPr>
            <a:noAutofit/>
          </a:bodyPr>
          <a:lstStyle/>
          <a:p>
            <a:pPr>
              <a:buFont typeface="Courier New" panose="02070309020205020404" pitchFamily="49" charset="0"/>
              <a:buChar char="o"/>
            </a:pPr>
            <a:r>
              <a:rPr lang="fi-FI" sz="1800" dirty="0"/>
              <a:t>Riippuvuus esiintyy jokaisella ihmisellä yksilöllisesti. </a:t>
            </a:r>
          </a:p>
          <a:p>
            <a:pPr>
              <a:buFont typeface="Courier New" panose="02070309020205020404" pitchFamily="49" charset="0"/>
              <a:buChar char="o"/>
            </a:pPr>
            <a:endParaRPr lang="fi-FI" sz="1800" dirty="0"/>
          </a:p>
          <a:p>
            <a:pPr>
              <a:buFont typeface="Courier New" panose="02070309020205020404" pitchFamily="49" charset="0"/>
              <a:buChar char="o"/>
            </a:pPr>
            <a:r>
              <a:rPr lang="fi-FI" sz="1800" dirty="0"/>
              <a:t>Ja se miten riippuvuudet tulee esille, riippuu täysin ihmisen yksilöllisyydestä, riippuvuudesta ja sen muodosta sekä vaikeusasteesta. </a:t>
            </a:r>
          </a:p>
          <a:p>
            <a:pPr>
              <a:buFont typeface="Courier New" panose="02070309020205020404" pitchFamily="49" charset="0"/>
              <a:buChar char="o"/>
            </a:pPr>
            <a:endParaRPr lang="fi-FI" sz="1800" dirty="0"/>
          </a:p>
          <a:p>
            <a:pPr>
              <a:buFont typeface="Courier New" panose="02070309020205020404" pitchFamily="49" charset="0"/>
              <a:buChar char="o"/>
            </a:pPr>
            <a:r>
              <a:rPr lang="fi-FI" sz="1800" dirty="0"/>
              <a:t>Kun kyseessä on aineellinen riippuvuus, näkyvimmät haitat ovat fyysisiä, kuten vieroitusoireet ja toleranssin kasvu. Toiminnallisia riippuvaisuuksia on huomattavasti vaikeampi tunnistaa.  Yksi toiminnallisen riippuvuuden tunnistus merkki saattaa olla toiminnan harjoittamisesta syntyvän ilon puuttuminen. </a:t>
            </a:r>
          </a:p>
          <a:p>
            <a:pPr>
              <a:buFont typeface="Courier New" panose="02070309020205020404" pitchFamily="49" charset="0"/>
              <a:buChar char="o"/>
            </a:pPr>
            <a:endParaRPr lang="fi-FI" sz="1800" dirty="0"/>
          </a:p>
          <a:p>
            <a:pPr>
              <a:buFont typeface="Courier New" panose="02070309020205020404" pitchFamily="49" charset="0"/>
              <a:buChar char="o"/>
            </a:pPr>
            <a:r>
              <a:rPr lang="fi-FI" sz="1800" dirty="0"/>
              <a:t>Riippuvuus on kuin itseään toistava sykli. Ihminen joka on riippuvainen jostain, omaa usein myös toisen tai useamman muunkin riippuvuuden. Kun taas ihminen yrittää pois riippuvuudesta, on se kaikista helpoin korvata toisella riippuvaisuuden kohteella.  ”Ojasta allikoon. ” </a:t>
            </a:r>
          </a:p>
          <a:p>
            <a:pPr marL="137160" indent="0">
              <a:buNone/>
            </a:pPr>
            <a:r>
              <a:rPr lang="fi-FI" sz="1800" i="1" dirty="0"/>
              <a:t>        </a:t>
            </a:r>
            <a:r>
              <a:rPr lang="fi-FI" sz="1200" i="1" dirty="0"/>
              <a:t>(Viljamaa, J 2011, 16-22)</a:t>
            </a:r>
            <a:endParaRPr lang="fi-FI" sz="1800" i="1" dirty="0"/>
          </a:p>
        </p:txBody>
      </p:sp>
    </p:spTree>
    <p:extLst>
      <p:ext uri="{BB962C8B-B14F-4D97-AF65-F5344CB8AC3E}">
        <p14:creationId xmlns:p14="http://schemas.microsoft.com/office/powerpoint/2010/main" val="19631195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457200" y="0"/>
            <a:ext cx="7858134" cy="1250950"/>
          </a:xfrm>
        </p:spPr>
        <p:txBody>
          <a:bodyPr>
            <a:noAutofit/>
          </a:bodyPr>
          <a:lstStyle/>
          <a:p>
            <a:pPr algn="ctr"/>
            <a:r>
              <a:rPr lang="fi-FI" sz="2800" dirty="0"/>
              <a:t>TYÖVÄLINEITÄ ADDIKTION TUNNISTAMISEEN</a:t>
            </a:r>
          </a:p>
        </p:txBody>
      </p:sp>
      <p:sp>
        <p:nvSpPr>
          <p:cNvPr id="3" name="Tekstin paikkamerkki 2"/>
          <p:cNvSpPr>
            <a:spLocks noGrp="1"/>
          </p:cNvSpPr>
          <p:nvPr>
            <p:ph type="body" idx="2"/>
          </p:nvPr>
        </p:nvSpPr>
        <p:spPr>
          <a:xfrm>
            <a:off x="689477" y="1270225"/>
            <a:ext cx="3696790" cy="5852160"/>
          </a:xfrm>
        </p:spPr>
        <p:txBody>
          <a:bodyPr>
            <a:normAutofit lnSpcReduction="10000"/>
          </a:bodyPr>
          <a:lstStyle/>
          <a:p>
            <a:pPr marL="285750" indent="-285750">
              <a:buFont typeface="Courier New" panose="02070309020205020404" pitchFamily="49" charset="0"/>
              <a:buChar char="o"/>
            </a:pPr>
            <a:r>
              <a:rPr lang="fi-FI" sz="1700" dirty="0"/>
              <a:t>Alkoholiriippuvuustesti - SADD</a:t>
            </a:r>
            <a:br>
              <a:rPr lang="fi-FI" sz="1700" dirty="0"/>
            </a:br>
            <a:r>
              <a:rPr lang="fi-FI" sz="1700" dirty="0"/>
              <a:t>Alkoholin käytön riskit - AUDIT</a:t>
            </a:r>
          </a:p>
          <a:p>
            <a:pPr marL="285750" indent="-285750">
              <a:buFont typeface="Courier New" panose="02070309020205020404" pitchFamily="49" charset="0"/>
              <a:buChar char="o"/>
            </a:pPr>
            <a:r>
              <a:rPr lang="fi-FI" sz="1700" dirty="0"/>
              <a:t>Huumeidenkäyttötesti - DAST20</a:t>
            </a:r>
            <a:br>
              <a:rPr lang="fi-FI" sz="1700" dirty="0"/>
            </a:br>
            <a:r>
              <a:rPr lang="fi-FI" sz="1700" dirty="0"/>
              <a:t>Huumeiden käytön riskit - DUDIT</a:t>
            </a:r>
          </a:p>
          <a:p>
            <a:pPr marL="285750" indent="-285750">
              <a:buFont typeface="Courier New" panose="02070309020205020404" pitchFamily="49" charset="0"/>
              <a:buChar char="o"/>
            </a:pPr>
            <a:endParaRPr lang="fi-FI" sz="1700" dirty="0"/>
          </a:p>
          <a:p>
            <a:pPr marL="285750" indent="-285750">
              <a:buFont typeface="Courier New" panose="02070309020205020404" pitchFamily="49" charset="0"/>
              <a:buChar char="o"/>
            </a:pPr>
            <a:r>
              <a:rPr lang="fi-FI" sz="1700" dirty="0"/>
              <a:t>Päihdelinkki.fi  -&gt;</a:t>
            </a:r>
            <a:br>
              <a:rPr lang="fi-FI" sz="1700" dirty="0"/>
            </a:br>
            <a:r>
              <a:rPr lang="fi-FI" sz="1700" dirty="0"/>
              <a:t>Nuuska- ja tupakkariippuvuustesti</a:t>
            </a:r>
          </a:p>
          <a:p>
            <a:pPr marL="285750" indent="-285750">
              <a:buFont typeface="Courier New" panose="02070309020205020404" pitchFamily="49" charset="0"/>
              <a:buChar char="o"/>
            </a:pPr>
            <a:r>
              <a:rPr lang="fi-FI" sz="1700" dirty="0"/>
              <a:t>Seksiriippuvuustesti</a:t>
            </a:r>
          </a:p>
          <a:p>
            <a:pPr marL="285750" indent="-285750">
              <a:buFont typeface="Courier New" panose="02070309020205020404" pitchFamily="49" charset="0"/>
              <a:buChar char="o"/>
            </a:pPr>
            <a:endParaRPr lang="fi-FI" sz="1700" dirty="0"/>
          </a:p>
          <a:p>
            <a:pPr marL="285750" indent="-285750">
              <a:buFont typeface="Courier New" panose="02070309020205020404" pitchFamily="49" charset="0"/>
              <a:buChar char="o"/>
            </a:pPr>
            <a:r>
              <a:rPr lang="fi-FI" sz="1700" dirty="0"/>
              <a:t>Peliriippuvuutta kartoittavat testit:</a:t>
            </a:r>
          </a:p>
          <a:p>
            <a:pPr marL="285750" indent="-285750">
              <a:buFont typeface="Courier New" panose="02070309020205020404" pitchFamily="49" charset="0"/>
              <a:buChar char="o"/>
            </a:pPr>
            <a:r>
              <a:rPr lang="fi-FI" sz="1700" dirty="0"/>
              <a:t>Rahapelaamisen haitat – PGSI</a:t>
            </a:r>
            <a:br>
              <a:rPr lang="fi-FI" sz="1700" dirty="0"/>
            </a:br>
            <a:r>
              <a:rPr lang="fi-FI" sz="1700" dirty="0"/>
              <a:t>Rahapelitesti - SOGS-R</a:t>
            </a:r>
          </a:p>
          <a:p>
            <a:pPr marL="285750" indent="-285750">
              <a:buFont typeface="Courier New" panose="02070309020205020404" pitchFamily="49" charset="0"/>
              <a:buChar char="o"/>
            </a:pPr>
            <a:endParaRPr lang="fi-FI" sz="1700" dirty="0"/>
          </a:p>
          <a:p>
            <a:pPr marL="285750" indent="-285750">
              <a:buFont typeface="Courier New" panose="02070309020205020404" pitchFamily="49" charset="0"/>
              <a:buChar char="o"/>
            </a:pPr>
            <a:r>
              <a:rPr lang="fi-FI" sz="1700" dirty="0"/>
              <a:t>Nettiriippuvuustesti – IAT</a:t>
            </a:r>
          </a:p>
          <a:p>
            <a:pPr marL="285750" indent="-285750">
              <a:buFont typeface="Courier New" panose="02070309020205020404" pitchFamily="49" charset="0"/>
              <a:buChar char="o"/>
            </a:pPr>
            <a:r>
              <a:rPr lang="fi-FI" sz="1700" dirty="0"/>
              <a:t>Syömishäiriötesti – SCOFF</a:t>
            </a:r>
          </a:p>
          <a:p>
            <a:endParaRPr lang="fi-FI" sz="1600" dirty="0"/>
          </a:p>
          <a:p>
            <a:r>
              <a:rPr lang="fi-FI" sz="1600" i="1" dirty="0"/>
              <a:t>(</a:t>
            </a:r>
            <a:r>
              <a:rPr lang="fi-FI" sz="1700" i="1" dirty="0"/>
              <a:t>Päihdelinkki 2019.)</a:t>
            </a:r>
          </a:p>
        </p:txBody>
      </p:sp>
      <p:pic>
        <p:nvPicPr>
          <p:cNvPr id="5" name="Sisällön paikkamerkki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745102" y="1270225"/>
            <a:ext cx="3993949" cy="5391832"/>
          </a:xfrm>
        </p:spPr>
      </p:pic>
    </p:spTree>
    <p:extLst>
      <p:ext uri="{BB962C8B-B14F-4D97-AF65-F5344CB8AC3E}">
        <p14:creationId xmlns:p14="http://schemas.microsoft.com/office/powerpoint/2010/main" val="25859430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RIIPPUVUUDEN HOITO</a:t>
            </a:r>
          </a:p>
        </p:txBody>
      </p:sp>
      <p:sp>
        <p:nvSpPr>
          <p:cNvPr id="3" name="Sisällön paikkamerkki 2"/>
          <p:cNvSpPr>
            <a:spLocks noGrp="1"/>
          </p:cNvSpPr>
          <p:nvPr>
            <p:ph idx="1"/>
          </p:nvPr>
        </p:nvSpPr>
        <p:spPr>
          <a:xfrm>
            <a:off x="457200" y="1417638"/>
            <a:ext cx="8321040" cy="5107577"/>
          </a:xfrm>
        </p:spPr>
        <p:txBody>
          <a:bodyPr>
            <a:normAutofit fontScale="70000" lnSpcReduction="20000"/>
          </a:bodyPr>
          <a:lstStyle/>
          <a:p>
            <a:pPr>
              <a:buFont typeface="Courier New" panose="02070309020205020404" pitchFamily="49" charset="0"/>
              <a:buChar char="o"/>
            </a:pPr>
            <a:r>
              <a:rPr lang="fi-FI" dirty="0"/>
              <a:t>Asiakkaan yksilöllisten tarpeiden mukaisesti, lääkäri valitsee sopivan hoitomuodon yhdessä potilaan kanssa, useista eri vaihtoehdoista. </a:t>
            </a:r>
          </a:p>
          <a:p>
            <a:pPr>
              <a:buFont typeface="Courier New" panose="02070309020205020404" pitchFamily="49" charset="0"/>
              <a:buChar char="o"/>
            </a:pPr>
            <a:endParaRPr lang="fi-FI" dirty="0"/>
          </a:p>
          <a:p>
            <a:pPr>
              <a:buFont typeface="Courier New" panose="02070309020205020404" pitchFamily="49" charset="0"/>
              <a:buChar char="o"/>
            </a:pPr>
            <a:r>
              <a:rPr lang="fi-FI" dirty="0"/>
              <a:t>Aineellisille riippuvuuksille on tehty omat käypähoito-suositukset. Esimerkiksi alkoholi riippuvuutta sairastavalle. </a:t>
            </a:r>
            <a:r>
              <a:rPr lang="fi-FI" sz="1600" i="1" dirty="0"/>
              <a:t>(Alkoholi ongelmaisen hoito. Käypä hoito- suositus 2018.) </a:t>
            </a:r>
          </a:p>
          <a:p>
            <a:pPr>
              <a:buFont typeface="Courier New" panose="02070309020205020404" pitchFamily="49" charset="0"/>
              <a:buChar char="o"/>
            </a:pPr>
            <a:endParaRPr lang="fi-FI" sz="1600" i="1" dirty="0"/>
          </a:p>
          <a:p>
            <a:pPr fontAlgn="base">
              <a:buFont typeface="Courier New" panose="02070309020205020404" pitchFamily="49" charset="0"/>
              <a:buChar char="o"/>
            </a:pPr>
            <a:r>
              <a:rPr lang="fi-FI" dirty="0"/>
              <a:t>Ensimmäinen sektori tarjoaa julkisia terveys- ja sosiaalialan palveluita. Joita ovat esimerkiksi kunnalliset terveyskeskukset. Oman kunnan terveyskeskuksen kautta voi saada keskustelu apua ja mahdollisesti tarvittavaa lääkehoitoa. Oman kunnan terveyskeskuksen lääkäri tarvittaessa kirjoittaa lähetteen toisen sektorin palveluihin eli erikoissairaanhoitoon, kuntoutumislaitoksiin tai terapiaan. </a:t>
            </a:r>
            <a:r>
              <a:rPr lang="fi-FI" sz="2000" i="1" dirty="0"/>
              <a:t>(L 41/1986.) </a:t>
            </a:r>
          </a:p>
          <a:p>
            <a:pPr fontAlgn="base">
              <a:buFont typeface="Courier New" panose="02070309020205020404" pitchFamily="49" charset="0"/>
              <a:buChar char="o"/>
            </a:pPr>
            <a:endParaRPr lang="fi-FI" dirty="0"/>
          </a:p>
          <a:p>
            <a:pPr>
              <a:buFont typeface="Courier New" panose="02070309020205020404" pitchFamily="49" charset="0"/>
              <a:buChar char="o"/>
            </a:pPr>
            <a:r>
              <a:rPr lang="fi-FI" dirty="0"/>
              <a:t>Kolmas sektori puolestaan tarjoaa diakoniapalveluita. Säätiöitä esimerkiksi: Seurakunnat, Suomen punainen risti ja RAY. </a:t>
            </a:r>
          </a:p>
          <a:p>
            <a:endParaRPr lang="fi-FI" sz="1600" i="1" dirty="0"/>
          </a:p>
        </p:txBody>
      </p:sp>
    </p:spTree>
    <p:extLst>
      <p:ext uri="{BB962C8B-B14F-4D97-AF65-F5344CB8AC3E}">
        <p14:creationId xmlns:p14="http://schemas.microsoft.com/office/powerpoint/2010/main" val="424501984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31074" y="1077686"/>
            <a:ext cx="8229600" cy="4709160"/>
          </a:xfrm>
        </p:spPr>
        <p:txBody>
          <a:bodyPr>
            <a:normAutofit/>
          </a:bodyPr>
          <a:lstStyle/>
          <a:p>
            <a:pPr algn="ctr"/>
            <a:r>
              <a:rPr lang="fi-FI" i="1" dirty="0"/>
              <a:t>’’Kesti vuosia ennen </a:t>
            </a:r>
            <a:r>
              <a:rPr lang="fi-FI" i="1" dirty="0" err="1"/>
              <a:t>ku</a:t>
            </a:r>
            <a:r>
              <a:rPr lang="fi-FI" i="1" dirty="0"/>
              <a:t> pääsin tykittämisestä eroon. Kyllä se oli </a:t>
            </a:r>
            <a:r>
              <a:rPr lang="fi-FI" i="1" dirty="0" err="1"/>
              <a:t>sellanen</a:t>
            </a:r>
            <a:r>
              <a:rPr lang="fi-FI" i="1" dirty="0"/>
              <a:t> henkinen helvetti. Ja </a:t>
            </a:r>
            <a:r>
              <a:rPr lang="fi-FI" i="1" dirty="0" err="1"/>
              <a:t>ku</a:t>
            </a:r>
            <a:r>
              <a:rPr lang="fi-FI" i="1" dirty="0"/>
              <a:t> jotkut tulee sanoo olleensa pari kuukautta kuivilla, ei se </a:t>
            </a:r>
            <a:r>
              <a:rPr lang="fi-FI" i="1" dirty="0" err="1"/>
              <a:t>tarkota</a:t>
            </a:r>
            <a:r>
              <a:rPr lang="fi-FI" i="1" dirty="0"/>
              <a:t> vielä mitään. </a:t>
            </a:r>
            <a:r>
              <a:rPr lang="fi-FI" i="1" dirty="0" err="1"/>
              <a:t>Sit</a:t>
            </a:r>
            <a:r>
              <a:rPr lang="fi-FI" i="1" dirty="0"/>
              <a:t> </a:t>
            </a:r>
            <a:r>
              <a:rPr lang="fi-FI" i="1" dirty="0" err="1"/>
              <a:t>ku</a:t>
            </a:r>
            <a:r>
              <a:rPr lang="fi-FI" i="1" dirty="0"/>
              <a:t> vihdoin pääsee kuivalle maalle, niin </a:t>
            </a:r>
            <a:r>
              <a:rPr lang="fi-FI" i="1" dirty="0" err="1"/>
              <a:t>kyl</a:t>
            </a:r>
            <a:r>
              <a:rPr lang="fi-FI" i="1" dirty="0"/>
              <a:t> </a:t>
            </a:r>
            <a:r>
              <a:rPr lang="fi-FI" i="1" dirty="0" err="1"/>
              <a:t>siin</a:t>
            </a:r>
            <a:r>
              <a:rPr lang="fi-FI" i="1" dirty="0"/>
              <a:t> kestää hetken aikaa kuivuu.’’</a:t>
            </a:r>
          </a:p>
          <a:p>
            <a:pPr algn="ctr"/>
            <a:endParaRPr lang="fi-FI" i="1" dirty="0"/>
          </a:p>
          <a:p>
            <a:pPr algn="ctr"/>
            <a:r>
              <a:rPr lang="fi-FI" i="1" dirty="0"/>
              <a:t>’’Luuleeko ihmiset että päihderiippuvaisuus tarttuu </a:t>
            </a:r>
            <a:r>
              <a:rPr lang="fi-FI" i="1" dirty="0" err="1"/>
              <a:t>ku</a:t>
            </a:r>
            <a:r>
              <a:rPr lang="fi-FI" i="1" dirty="0"/>
              <a:t> rutto, että ei niille </a:t>
            </a:r>
            <a:r>
              <a:rPr lang="fi-FI" i="1" dirty="0" err="1"/>
              <a:t>hörhöille</a:t>
            </a:r>
            <a:r>
              <a:rPr lang="fi-FI" i="1" dirty="0"/>
              <a:t> uskalla </a:t>
            </a:r>
            <a:r>
              <a:rPr lang="fi-FI" i="1" dirty="0" err="1"/>
              <a:t>ees</a:t>
            </a:r>
            <a:r>
              <a:rPr lang="fi-FI" i="1" dirty="0"/>
              <a:t> puhua tai päin kattoa. Onhan se ongelma </a:t>
            </a:r>
            <a:r>
              <a:rPr lang="fi-FI" i="1" dirty="0" err="1"/>
              <a:t>mut</a:t>
            </a:r>
            <a:r>
              <a:rPr lang="fi-FI" i="1" dirty="0"/>
              <a:t> ei se mikään tarttuva sairaus ole.’’</a:t>
            </a:r>
          </a:p>
          <a:p>
            <a:endParaRPr lang="fi-FI" dirty="0"/>
          </a:p>
          <a:p>
            <a:endParaRPr lang="fi-FI" dirty="0"/>
          </a:p>
        </p:txBody>
      </p:sp>
    </p:spTree>
    <p:extLst>
      <p:ext uri="{BB962C8B-B14F-4D97-AF65-F5344CB8AC3E}">
        <p14:creationId xmlns:p14="http://schemas.microsoft.com/office/powerpoint/2010/main" val="29870079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HOIDOSSA HUOMIOITAVAA</a:t>
            </a:r>
          </a:p>
        </p:txBody>
      </p:sp>
      <p:sp>
        <p:nvSpPr>
          <p:cNvPr id="3" name="Sisällön paikkamerkki 2"/>
          <p:cNvSpPr>
            <a:spLocks noGrp="1"/>
          </p:cNvSpPr>
          <p:nvPr>
            <p:ph idx="1"/>
          </p:nvPr>
        </p:nvSpPr>
        <p:spPr/>
        <p:txBody>
          <a:bodyPr>
            <a:normAutofit fontScale="92500" lnSpcReduction="10000"/>
          </a:bodyPr>
          <a:lstStyle/>
          <a:p>
            <a:pPr>
              <a:buFont typeface="Courier New" panose="02070309020205020404" pitchFamily="49" charset="0"/>
              <a:buChar char="o"/>
            </a:pPr>
            <a:r>
              <a:rPr lang="fi-FI" sz="2000" dirty="0"/>
              <a:t>Hoidon tärkein tavoite on saada potilas tunnistamaan ja myöntämään ongelma sekä motivoitumaan hoitoon ja parantumiseen.</a:t>
            </a:r>
          </a:p>
          <a:p>
            <a:pPr>
              <a:buFont typeface="Courier New" panose="02070309020205020404" pitchFamily="49" charset="0"/>
              <a:buChar char="o"/>
            </a:pPr>
            <a:endParaRPr lang="fi-FI" sz="2000" dirty="0"/>
          </a:p>
          <a:p>
            <a:pPr>
              <a:buFont typeface="Courier New" panose="02070309020205020404" pitchFamily="49" charset="0"/>
              <a:buChar char="o"/>
            </a:pPr>
            <a:r>
              <a:rPr lang="fi-FI" sz="2000" dirty="0"/>
              <a:t>Riippuvaisen hoidossa tulee muistaa että riippuvuus on aina koko perhettä koskeva sairaus. Ja tarvittaessa myös omaisille järjestetään apua.</a:t>
            </a:r>
          </a:p>
          <a:p>
            <a:pPr>
              <a:buFont typeface="Courier New" panose="02070309020205020404" pitchFamily="49" charset="0"/>
              <a:buChar char="o"/>
            </a:pPr>
            <a:endParaRPr lang="fi-FI" sz="2000" dirty="0"/>
          </a:p>
          <a:p>
            <a:pPr>
              <a:buFont typeface="Courier New" panose="02070309020205020404" pitchFamily="49" charset="0"/>
              <a:buChar char="o"/>
            </a:pPr>
            <a:r>
              <a:rPr lang="fi-FI" sz="2000" dirty="0"/>
              <a:t>Riippuvaisen hoidossa on tärkeää huomioida kokonaisuus. Riippuvuuskierteeseen ajautuneella ihmiselle on usein kehkeytynyt monia ongelmia:</a:t>
            </a:r>
          </a:p>
          <a:p>
            <a:pPr>
              <a:buFont typeface="Courier New" panose="02070309020205020404" pitchFamily="49" charset="0"/>
              <a:buChar char="o"/>
            </a:pPr>
            <a:r>
              <a:rPr lang="fi-FI" sz="2000" dirty="0"/>
              <a:t> -Taloudellinen tilanne on huono, velkaantunut. </a:t>
            </a:r>
            <a:br>
              <a:rPr lang="fi-FI" sz="2000" dirty="0"/>
            </a:br>
            <a:r>
              <a:rPr lang="fi-FI" sz="2000" dirty="0"/>
              <a:t>-Koulu- tai työpaikka menetetty, ei tuloja.</a:t>
            </a:r>
            <a:br>
              <a:rPr lang="fi-FI" sz="2000" dirty="0"/>
            </a:br>
            <a:r>
              <a:rPr lang="fi-FI" sz="2000" dirty="0"/>
              <a:t>-Fyysinen ja psyykkinen terveydentila huono.</a:t>
            </a:r>
            <a:br>
              <a:rPr lang="fi-FI" sz="2000" dirty="0"/>
            </a:br>
            <a:r>
              <a:rPr lang="fi-FI" sz="2000" dirty="0"/>
              <a:t> -Hoitamattomia sairauksia, </a:t>
            </a:r>
            <a:r>
              <a:rPr lang="fi-FI" sz="2000" dirty="0" err="1"/>
              <a:t>mielenter-veysongelmia</a:t>
            </a:r>
            <a:r>
              <a:rPr lang="fi-FI" sz="2000" dirty="0"/>
              <a:t>. </a:t>
            </a:r>
            <a:br>
              <a:rPr lang="fi-FI" sz="2000" dirty="0"/>
            </a:br>
            <a:r>
              <a:rPr lang="fi-FI" sz="2000" dirty="0"/>
              <a:t>-Puuttuva tukiverkosto, syrjäytyminen.</a:t>
            </a:r>
            <a:br>
              <a:rPr lang="fi-FI" sz="2000" dirty="0"/>
            </a:br>
            <a:r>
              <a:rPr lang="fi-FI" sz="2000" dirty="0"/>
              <a:t>-Mahdollisien rikosasioiden selvittelyä, tuomioiden suorittamista.</a:t>
            </a:r>
          </a:p>
        </p:txBody>
      </p:sp>
    </p:spTree>
    <p:extLst>
      <p:ext uri="{BB962C8B-B14F-4D97-AF65-F5344CB8AC3E}">
        <p14:creationId xmlns:p14="http://schemas.microsoft.com/office/powerpoint/2010/main" val="20368963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70263" y="1234440"/>
            <a:ext cx="8229600" cy="4709160"/>
          </a:xfrm>
        </p:spPr>
        <p:txBody>
          <a:bodyPr/>
          <a:lstStyle/>
          <a:p>
            <a:pPr marL="137160" indent="0" algn="ctr">
              <a:buNone/>
            </a:pPr>
            <a:r>
              <a:rPr lang="fi-FI" i="1" dirty="0"/>
              <a:t>’’Kyllähän se kohtelu </a:t>
            </a:r>
            <a:r>
              <a:rPr lang="fi-FI" i="1" dirty="0" err="1"/>
              <a:t>kotoota</a:t>
            </a:r>
            <a:r>
              <a:rPr lang="fi-FI" i="1" dirty="0"/>
              <a:t> päinkin oli aika raakaa. Kotona kohdeltiin kun koiraa.’’</a:t>
            </a:r>
          </a:p>
          <a:p>
            <a:pPr marL="137160" indent="0" algn="ctr">
              <a:buNone/>
            </a:pPr>
            <a:endParaRPr lang="fi-FI" i="1" dirty="0"/>
          </a:p>
          <a:p>
            <a:pPr marL="137160" indent="0" algn="ctr">
              <a:buNone/>
            </a:pPr>
            <a:r>
              <a:rPr lang="fi-FI" i="1" dirty="0"/>
              <a:t>’’Päihteiden käyttäjissä on se juttu, et ihan </a:t>
            </a:r>
            <a:r>
              <a:rPr lang="fi-FI" i="1" dirty="0" err="1"/>
              <a:t>ekaks</a:t>
            </a:r>
            <a:r>
              <a:rPr lang="fi-FI" i="1" dirty="0"/>
              <a:t> pitää kysyä et </a:t>
            </a:r>
            <a:r>
              <a:rPr lang="fi-FI" i="1" dirty="0" err="1"/>
              <a:t>miks</a:t>
            </a:r>
            <a:r>
              <a:rPr lang="fi-FI" i="1" dirty="0"/>
              <a:t> </a:t>
            </a:r>
            <a:r>
              <a:rPr lang="fi-FI" i="1" dirty="0" err="1"/>
              <a:t>sä</a:t>
            </a:r>
            <a:r>
              <a:rPr lang="fi-FI" i="1" dirty="0"/>
              <a:t> käytä. Se et mitä </a:t>
            </a:r>
            <a:r>
              <a:rPr lang="fi-FI" i="1" dirty="0" err="1"/>
              <a:t>sä</a:t>
            </a:r>
            <a:r>
              <a:rPr lang="fi-FI" i="1" dirty="0"/>
              <a:t> käytät </a:t>
            </a:r>
            <a:r>
              <a:rPr lang="fi-FI" i="1" dirty="0" err="1"/>
              <a:t>ni</a:t>
            </a:r>
            <a:r>
              <a:rPr lang="fi-FI" i="1" dirty="0"/>
              <a:t> se on ihan toissijainen asia </a:t>
            </a:r>
            <a:r>
              <a:rPr lang="fi-FI" i="1" dirty="0" err="1"/>
              <a:t>siin</a:t>
            </a:r>
            <a:r>
              <a:rPr lang="fi-FI" i="1" dirty="0"/>
              <a:t> kohtaa.’’ </a:t>
            </a:r>
          </a:p>
          <a:p>
            <a:pPr marL="137160" indent="0" algn="ctr">
              <a:buNone/>
            </a:pPr>
            <a:endParaRPr lang="fi-FI" i="1" dirty="0"/>
          </a:p>
          <a:p>
            <a:pPr marL="137160" indent="0" algn="ctr">
              <a:buNone/>
            </a:pPr>
            <a:r>
              <a:rPr lang="fi-FI" i="1" dirty="0"/>
              <a:t>’’On </a:t>
            </a:r>
            <a:r>
              <a:rPr lang="fi-FI" i="1" dirty="0" err="1"/>
              <a:t>vaikee</a:t>
            </a:r>
            <a:r>
              <a:rPr lang="fi-FI" i="1" dirty="0"/>
              <a:t> pyytää apua, kun muutenkin jo ihan pummi fiilis.’’</a:t>
            </a:r>
          </a:p>
        </p:txBody>
      </p:sp>
    </p:spTree>
    <p:extLst>
      <p:ext uri="{BB962C8B-B14F-4D97-AF65-F5344CB8AC3E}">
        <p14:creationId xmlns:p14="http://schemas.microsoft.com/office/powerpoint/2010/main" val="36595327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a:t>VERTAISTUKI HOITOMUOTONA</a:t>
            </a:r>
          </a:p>
        </p:txBody>
      </p:sp>
      <p:sp>
        <p:nvSpPr>
          <p:cNvPr id="3" name="Sisällön paikkamerkki 2"/>
          <p:cNvSpPr>
            <a:spLocks noGrp="1"/>
          </p:cNvSpPr>
          <p:nvPr>
            <p:ph idx="1"/>
          </p:nvPr>
        </p:nvSpPr>
        <p:spPr>
          <a:xfrm>
            <a:off x="365760" y="1417638"/>
            <a:ext cx="8321040" cy="5186272"/>
          </a:xfrm>
        </p:spPr>
        <p:txBody>
          <a:bodyPr>
            <a:noAutofit/>
          </a:bodyPr>
          <a:lstStyle/>
          <a:p>
            <a:pPr>
              <a:buFont typeface="Courier New" panose="02070309020205020404" pitchFamily="49" charset="0"/>
              <a:buChar char="o"/>
            </a:pPr>
            <a:r>
              <a:rPr lang="fi-FI" sz="1800" dirty="0"/>
              <a:t>Toisinaan riippuvaisen on vaikea hyväksyä omaa ongelmaansa. Riippuvaisesta voi tuntua ettei kukaan ymmärrä häntä. Usein ihmiset ajattelevatkin että vain saman asian läpi kokenut voi ymmärtää miltä </a:t>
            </a:r>
            <a:r>
              <a:rPr lang="fi-FI" sz="1800" dirty="0" err="1"/>
              <a:t>hänesä</a:t>
            </a:r>
            <a:r>
              <a:rPr lang="fi-FI" sz="1800" dirty="0"/>
              <a:t> tuntuu. Tällöin vertaistuki on tärkeä osa hoitoa.</a:t>
            </a:r>
          </a:p>
          <a:p>
            <a:pPr>
              <a:buFont typeface="Courier New" panose="02070309020205020404" pitchFamily="49" charset="0"/>
              <a:buChar char="o"/>
            </a:pPr>
            <a:endParaRPr lang="fi-FI" sz="1800" dirty="0"/>
          </a:p>
          <a:p>
            <a:pPr>
              <a:buFont typeface="Courier New" panose="02070309020205020404" pitchFamily="49" charset="0"/>
              <a:buChar char="o"/>
            </a:pPr>
            <a:r>
              <a:rPr lang="fi-FI" sz="1800" dirty="0"/>
              <a:t>Vertaistuki on omaehtoista, vastavuoroista kokemusten vaihtoa, jossa samankaltaisessa elämäntilanteessa olevat tukevat toinen toistaan. Yhteisten kokemusten jakaminen lisää keskinäistä ymmärrystä. Toisten saman kokeneiden ihmisten selviytymistarinoiden kuuleminen on erityisen tärkeää toivottomuuden hetkinä. Vertaistuen avulla ymmärretään paremmin menneisyyttä ja sitoudutaan nykyhetkeen, ja se antaa myös toiveikkuutta tulevan kohtaamiseen </a:t>
            </a:r>
            <a:r>
              <a:rPr lang="fi-FI" sz="1800" i="1" dirty="0"/>
              <a:t>(Kansalaisareena 09/2019).  </a:t>
            </a:r>
          </a:p>
          <a:p>
            <a:pPr marL="137160" indent="0">
              <a:buNone/>
            </a:pPr>
            <a:r>
              <a:rPr lang="fi-FI" sz="1800" dirty="0"/>
              <a:t> </a:t>
            </a:r>
          </a:p>
          <a:p>
            <a:pPr>
              <a:buFont typeface="Courier New" panose="02070309020205020404" pitchFamily="49" charset="0"/>
              <a:buChar char="o"/>
            </a:pPr>
            <a:r>
              <a:rPr lang="fi-FI" sz="1800" dirty="0"/>
              <a:t>Kokemusten jakaminen vertaisten kesken, kunnioittavassa ilmapiirissä, lievittää ahdistuneisuutta ja poistaa pelkoa.  Samat ongelmat läpikäyneiden vertaisten tuki, ymmärrys ja yhdessä jakaminen helpottavat tilannetta usein huomattavasti </a:t>
            </a:r>
            <a:r>
              <a:rPr lang="fi-FI" sz="1800" i="1" dirty="0"/>
              <a:t>(Mielenterveystalo</a:t>
            </a:r>
            <a:r>
              <a:rPr lang="fi-FI" sz="1600" i="1" dirty="0"/>
              <a:t>). </a:t>
            </a:r>
          </a:p>
        </p:txBody>
      </p:sp>
    </p:spTree>
    <p:extLst>
      <p:ext uri="{BB962C8B-B14F-4D97-AF65-F5344CB8AC3E}">
        <p14:creationId xmlns:p14="http://schemas.microsoft.com/office/powerpoint/2010/main" val="189375363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p:cNvPicPr>
            <a:picLocks noChangeAspect="1"/>
          </p:cNvPicPr>
          <p:nvPr/>
        </p:nvPicPr>
        <p:blipFill>
          <a:blip r:embed="rId2"/>
          <a:stretch>
            <a:fillRect/>
          </a:stretch>
        </p:blipFill>
        <p:spPr>
          <a:xfrm>
            <a:off x="1441270" y="156755"/>
            <a:ext cx="6557554" cy="6557554"/>
          </a:xfrm>
          <a:prstGeom prst="rect">
            <a:avLst/>
          </a:prstGeom>
        </p:spPr>
      </p:pic>
    </p:spTree>
    <p:extLst>
      <p:ext uri="{BB962C8B-B14F-4D97-AF65-F5344CB8AC3E}">
        <p14:creationId xmlns:p14="http://schemas.microsoft.com/office/powerpoint/2010/main" val="40304315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a:t>RIIPPUVUUDEN ENNALTAEHKÄISY</a:t>
            </a:r>
          </a:p>
        </p:txBody>
      </p:sp>
      <p:sp>
        <p:nvSpPr>
          <p:cNvPr id="3" name="Sisällön paikkamerkki 2"/>
          <p:cNvSpPr>
            <a:spLocks noGrp="1"/>
          </p:cNvSpPr>
          <p:nvPr>
            <p:ph idx="1"/>
          </p:nvPr>
        </p:nvSpPr>
        <p:spPr/>
        <p:txBody>
          <a:bodyPr>
            <a:normAutofit fontScale="85000" lnSpcReduction="10000"/>
          </a:bodyPr>
          <a:lstStyle/>
          <a:p>
            <a:r>
              <a:rPr lang="fi-FI" dirty="0"/>
              <a:t>Ehkäisevän toiminnan yksi menetelmistä on lainsäädäntö. Lainsäädäntö mää-</a:t>
            </a:r>
            <a:r>
              <a:rPr lang="fi-FI" dirty="0" err="1"/>
              <a:t>rittää</a:t>
            </a:r>
            <a:r>
              <a:rPr lang="fi-FI" dirty="0"/>
              <a:t> ikärajat päihdetuotteille, sekä rahapelaamiselle, jonka tarkoituksena on suojella alaikäisiä henkilöitä ja ehkäistä varhaisessa vaiheessa syntyvää </a:t>
            </a:r>
            <a:r>
              <a:rPr lang="fi-FI" dirty="0" err="1"/>
              <a:t>riip-puvuutta</a:t>
            </a:r>
            <a:r>
              <a:rPr lang="fi-FI" dirty="0"/>
              <a:t>. Ikärajoituksilla on myös tarkoitus vahvistaa ihmisten asenteita ala-ikäisen päihteidenkäytön suhteen</a:t>
            </a:r>
            <a:r>
              <a:rPr lang="fi-FI" sz="1600" i="1" dirty="0"/>
              <a:t>. (L 1102/2017). </a:t>
            </a:r>
          </a:p>
          <a:p>
            <a:endParaRPr lang="fi-FI" sz="1600" i="1" dirty="0"/>
          </a:p>
          <a:p>
            <a:r>
              <a:rPr lang="fi-FI" dirty="0"/>
              <a:t>Päihdevalituksen tavoitteena on vahvistaa etenkin nuorten omaa </a:t>
            </a:r>
            <a:r>
              <a:rPr lang="fi-FI" dirty="0" err="1"/>
              <a:t>päätäntäval</a:t>
            </a:r>
            <a:r>
              <a:rPr lang="fi-FI" dirty="0"/>
              <a:t>-taa esimerkiksi päihdekokeiluista kieltäytymiseen. Valistamisella pyritään </a:t>
            </a:r>
            <a:r>
              <a:rPr lang="fi-FI" dirty="0" err="1"/>
              <a:t>tu-kemaan</a:t>
            </a:r>
            <a:r>
              <a:rPr lang="fi-FI" dirty="0"/>
              <a:t> nuorten taitoa kyseenalaistaa valintoja ja vahvistaa taitoa tehdä pää-</a:t>
            </a:r>
            <a:r>
              <a:rPr lang="fi-FI" dirty="0" err="1"/>
              <a:t>töksiä</a:t>
            </a:r>
            <a:r>
              <a:rPr lang="fi-FI" dirty="0"/>
              <a:t> itsenäisesti. </a:t>
            </a:r>
            <a:r>
              <a:rPr lang="fi-FI" sz="1700" i="1" dirty="0"/>
              <a:t>(Terveyden- ja hyvinvoinnin laitos 2017) </a:t>
            </a:r>
          </a:p>
          <a:p>
            <a:endParaRPr lang="fi-FI" dirty="0"/>
          </a:p>
        </p:txBody>
      </p:sp>
    </p:spTree>
    <p:extLst>
      <p:ext uri="{BB962C8B-B14F-4D97-AF65-F5344CB8AC3E}">
        <p14:creationId xmlns:p14="http://schemas.microsoft.com/office/powerpoint/2010/main" val="165587082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ADDIKTIEN HAASTATTELUT</a:t>
            </a:r>
          </a:p>
        </p:txBody>
      </p:sp>
      <p:sp>
        <p:nvSpPr>
          <p:cNvPr id="3" name="Sisällön paikkamerkki 2"/>
          <p:cNvSpPr>
            <a:spLocks noGrp="1"/>
          </p:cNvSpPr>
          <p:nvPr>
            <p:ph idx="1"/>
          </p:nvPr>
        </p:nvSpPr>
        <p:spPr>
          <a:xfrm>
            <a:off x="457200" y="1417638"/>
            <a:ext cx="8229600" cy="5257800"/>
          </a:xfrm>
        </p:spPr>
        <p:txBody>
          <a:bodyPr>
            <a:normAutofit fontScale="77500" lnSpcReduction="20000"/>
          </a:bodyPr>
          <a:lstStyle/>
          <a:p>
            <a:pPr>
              <a:buFont typeface="Courier New" panose="02070309020205020404" pitchFamily="49" charset="0"/>
              <a:buChar char="o"/>
            </a:pPr>
            <a:r>
              <a:rPr lang="fi-FI" dirty="0"/>
              <a:t>Haastatteluissa kävi ilmi, että haastateltavat suhtautuivat jokainen yksilöllisesti omaa riippuvuuttaan kohtaan. </a:t>
            </a:r>
          </a:p>
          <a:p>
            <a:pPr>
              <a:buFont typeface="Courier New" panose="02070309020205020404" pitchFamily="49" charset="0"/>
              <a:buChar char="o"/>
            </a:pPr>
            <a:endParaRPr lang="fi-FI" dirty="0"/>
          </a:p>
          <a:p>
            <a:pPr>
              <a:buFont typeface="Courier New" panose="02070309020205020404" pitchFamily="49" charset="0"/>
              <a:buChar char="o"/>
            </a:pPr>
            <a:r>
              <a:rPr lang="fi-FI" dirty="0"/>
              <a:t>Kaikki eivät kokeneet riippuvuuttaan sairaudeksi. </a:t>
            </a:r>
          </a:p>
          <a:p>
            <a:pPr>
              <a:buFont typeface="Courier New" panose="02070309020205020404" pitchFamily="49" charset="0"/>
              <a:buChar char="o"/>
            </a:pPr>
            <a:endParaRPr lang="fi-FI" dirty="0"/>
          </a:p>
          <a:p>
            <a:pPr>
              <a:buFont typeface="Courier New" panose="02070309020205020404" pitchFamily="49" charset="0"/>
              <a:buChar char="o"/>
            </a:pPr>
            <a:r>
              <a:rPr lang="fi-FI" dirty="0"/>
              <a:t>Kaikki haastateltavat tunnistivat itsessään joitain riippuvuuskäyttäytymisen piirteitä.</a:t>
            </a:r>
          </a:p>
          <a:p>
            <a:pPr>
              <a:buFont typeface="Courier New" panose="02070309020205020404" pitchFamily="49" charset="0"/>
              <a:buChar char="o"/>
            </a:pPr>
            <a:endParaRPr lang="fi-FI" dirty="0"/>
          </a:p>
          <a:p>
            <a:pPr>
              <a:buFont typeface="Courier New" panose="02070309020205020404" pitchFamily="49" charset="0"/>
              <a:buChar char="o"/>
            </a:pPr>
            <a:r>
              <a:rPr lang="fi-FI" dirty="0"/>
              <a:t>Niiden myöntäminen itselleen, läheisilleen tai itseään hoitavalle henkilökunnalle, ei ollut helppoa tai suoraviivaista. </a:t>
            </a:r>
          </a:p>
          <a:p>
            <a:pPr>
              <a:buFont typeface="Courier New" panose="02070309020205020404" pitchFamily="49" charset="0"/>
              <a:buChar char="o"/>
            </a:pPr>
            <a:endParaRPr lang="fi-FI" dirty="0"/>
          </a:p>
          <a:p>
            <a:pPr>
              <a:buFont typeface="Courier New" panose="02070309020205020404" pitchFamily="49" charset="0"/>
              <a:buChar char="o"/>
            </a:pPr>
            <a:r>
              <a:rPr lang="fi-FI" dirty="0"/>
              <a:t>Omaa riippuvuuskäyttäytymistä pyrittiin selittelemään muilla keinoin ja kaunistelemaan totuutta ja riippuvuuden aiheuttamia muutoksia käyttäytymisessä.  </a:t>
            </a:r>
          </a:p>
        </p:txBody>
      </p:sp>
    </p:spTree>
    <p:extLst>
      <p:ext uri="{BB962C8B-B14F-4D97-AF65-F5344CB8AC3E}">
        <p14:creationId xmlns:p14="http://schemas.microsoft.com/office/powerpoint/2010/main" val="231732799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ECFD73D-C1FC-414F-9977-E3E6E9ADCCC0}"/>
              </a:ext>
            </a:extLst>
          </p:cNvPr>
          <p:cNvSpPr>
            <a:spLocks noGrp="1"/>
          </p:cNvSpPr>
          <p:nvPr>
            <p:ph type="title"/>
          </p:nvPr>
        </p:nvSpPr>
        <p:spPr/>
        <p:txBody>
          <a:bodyPr/>
          <a:lstStyle/>
          <a:p>
            <a:r>
              <a:rPr lang="fi-FI" dirty="0"/>
              <a:t>ADDIKTIEN HAASTATTELUT</a:t>
            </a:r>
          </a:p>
        </p:txBody>
      </p:sp>
      <p:sp>
        <p:nvSpPr>
          <p:cNvPr id="3" name="Sisällön paikkamerkki 2">
            <a:extLst>
              <a:ext uri="{FF2B5EF4-FFF2-40B4-BE49-F238E27FC236}">
                <a16:creationId xmlns:a16="http://schemas.microsoft.com/office/drawing/2014/main" id="{93A76691-3E70-45FC-9D5C-CE6CE07DF73D}"/>
              </a:ext>
            </a:extLst>
          </p:cNvPr>
          <p:cNvSpPr>
            <a:spLocks noGrp="1"/>
          </p:cNvSpPr>
          <p:nvPr>
            <p:ph idx="1"/>
          </p:nvPr>
        </p:nvSpPr>
        <p:spPr/>
        <p:txBody>
          <a:bodyPr>
            <a:normAutofit fontScale="92500" lnSpcReduction="10000"/>
          </a:bodyPr>
          <a:lstStyle/>
          <a:p>
            <a:pPr marL="137160" indent="0" algn="ctr">
              <a:buNone/>
            </a:pPr>
            <a:r>
              <a:rPr lang="fi-FI" i="1" dirty="0"/>
              <a:t>’’</a:t>
            </a:r>
            <a:r>
              <a:rPr lang="fi-FI" i="1" dirty="0" err="1"/>
              <a:t>Oon</a:t>
            </a:r>
            <a:r>
              <a:rPr lang="fi-FI" i="1" dirty="0"/>
              <a:t> saanut </a:t>
            </a:r>
            <a:r>
              <a:rPr lang="fi-FI" i="1" dirty="0" err="1"/>
              <a:t>kyl</a:t>
            </a:r>
            <a:r>
              <a:rPr lang="fi-FI" i="1" dirty="0"/>
              <a:t> paljon apua monesta eripaikasta. Diakoniatyöltäkin </a:t>
            </a:r>
            <a:r>
              <a:rPr lang="fi-FI" i="1" dirty="0" err="1"/>
              <a:t>oon</a:t>
            </a:r>
            <a:r>
              <a:rPr lang="fi-FI" i="1" dirty="0"/>
              <a:t> saanut apua. Ja ruokaa. On se hyvä </a:t>
            </a:r>
            <a:r>
              <a:rPr lang="fi-FI" i="1" dirty="0" err="1"/>
              <a:t>ni</a:t>
            </a:r>
            <a:r>
              <a:rPr lang="fi-FI" i="1" dirty="0"/>
              <a:t> ei </a:t>
            </a:r>
            <a:r>
              <a:rPr lang="fi-FI" i="1" dirty="0" err="1"/>
              <a:t>tarvii</a:t>
            </a:r>
            <a:r>
              <a:rPr lang="fi-FI" i="1" dirty="0"/>
              <a:t> pöllii aamupalaa ärrältä.’’</a:t>
            </a:r>
          </a:p>
          <a:p>
            <a:pPr marL="137160" indent="0" algn="ctr">
              <a:buNone/>
            </a:pPr>
            <a:endParaRPr lang="fi-FI" i="1" dirty="0"/>
          </a:p>
          <a:p>
            <a:pPr marL="137160" indent="0" algn="ctr">
              <a:buNone/>
            </a:pPr>
            <a:r>
              <a:rPr lang="fi-FI" i="1" dirty="0"/>
              <a:t>’’Haluisin välittää terveisiä kaikille ketä painii oman </a:t>
            </a:r>
            <a:r>
              <a:rPr lang="fi-FI" i="1" dirty="0" err="1"/>
              <a:t>addiktionsa</a:t>
            </a:r>
            <a:r>
              <a:rPr lang="fi-FI" i="1" dirty="0"/>
              <a:t> kanssa, että siitä helvetistä on tie ulos. Vaikka sitä ei aina uskoisikaan.’’</a:t>
            </a:r>
          </a:p>
          <a:p>
            <a:pPr marL="137160" indent="0" algn="ctr">
              <a:buNone/>
            </a:pPr>
            <a:endParaRPr lang="fi-FI" i="1" dirty="0"/>
          </a:p>
          <a:p>
            <a:pPr marL="137160" indent="0" algn="ctr">
              <a:buNone/>
            </a:pPr>
            <a:r>
              <a:rPr lang="fi-FI" i="1" dirty="0"/>
              <a:t>’’Haluisin sanoa kaikille hoitajille että jokaisella Jannulla on syy, </a:t>
            </a:r>
            <a:r>
              <a:rPr lang="fi-FI" i="1" dirty="0" err="1"/>
              <a:t>miks</a:t>
            </a:r>
            <a:r>
              <a:rPr lang="fi-FI" i="1" dirty="0"/>
              <a:t> ne käyttää/on </a:t>
            </a:r>
            <a:r>
              <a:rPr lang="fi-FI" i="1" dirty="0" err="1"/>
              <a:t>koukus</a:t>
            </a:r>
            <a:r>
              <a:rPr lang="fi-FI" i="1" dirty="0"/>
              <a:t> johonkin. Kohdelkaa niitä </a:t>
            </a:r>
            <a:r>
              <a:rPr lang="fi-FI" i="1" dirty="0" err="1"/>
              <a:t>niinku</a:t>
            </a:r>
            <a:r>
              <a:rPr lang="fi-FI" i="1" dirty="0"/>
              <a:t> istuisitte </a:t>
            </a:r>
            <a:r>
              <a:rPr lang="fi-FI" i="1" dirty="0" err="1"/>
              <a:t>ite</a:t>
            </a:r>
            <a:r>
              <a:rPr lang="fi-FI" i="1" dirty="0"/>
              <a:t> siinä.’’</a:t>
            </a:r>
          </a:p>
        </p:txBody>
      </p:sp>
    </p:spTree>
    <p:extLst>
      <p:ext uri="{BB962C8B-B14F-4D97-AF65-F5344CB8AC3E}">
        <p14:creationId xmlns:p14="http://schemas.microsoft.com/office/powerpoint/2010/main" val="281406551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a:t>RIIPPUVUUSKÄYTTÄYTYMINEN</a:t>
            </a:r>
          </a:p>
        </p:txBody>
      </p:sp>
      <p:sp>
        <p:nvSpPr>
          <p:cNvPr id="3" name="Sisällön paikkamerkki 2"/>
          <p:cNvSpPr>
            <a:spLocks noGrp="1"/>
          </p:cNvSpPr>
          <p:nvPr>
            <p:ph sz="half" idx="1"/>
          </p:nvPr>
        </p:nvSpPr>
        <p:spPr>
          <a:xfrm>
            <a:off x="791391" y="4349931"/>
            <a:ext cx="7236823" cy="2090057"/>
          </a:xfrm>
        </p:spPr>
        <p:txBody>
          <a:bodyPr>
            <a:normAutofit fontScale="85000" lnSpcReduction="20000"/>
          </a:bodyPr>
          <a:lstStyle/>
          <a:p>
            <a:pPr algn="ctr">
              <a:buFont typeface="Courier New" panose="02070309020205020404" pitchFamily="49" charset="0"/>
              <a:buChar char="o"/>
            </a:pPr>
            <a:r>
              <a:rPr lang="fi-FI" sz="2200" dirty="0"/>
              <a:t>Ihmisen toiminnassa on monenlaisia </a:t>
            </a:r>
            <a:r>
              <a:rPr lang="fi-FI" sz="2200" dirty="0" err="1"/>
              <a:t>addiktiivisia</a:t>
            </a:r>
            <a:r>
              <a:rPr lang="fi-FI" sz="2200" dirty="0"/>
              <a:t> syklejä ja vaiheita, joissa voidaan mennä kohtuullisista rajoista ylitse. </a:t>
            </a:r>
          </a:p>
          <a:p>
            <a:pPr algn="ctr">
              <a:buFont typeface="Courier New" panose="02070309020205020404" pitchFamily="49" charset="0"/>
              <a:buChar char="o"/>
            </a:pPr>
            <a:endParaRPr lang="fi-FI" sz="2200" dirty="0"/>
          </a:p>
          <a:p>
            <a:pPr algn="ctr">
              <a:buFont typeface="Courier New" panose="02070309020205020404" pitchFamily="49" charset="0"/>
              <a:buChar char="o"/>
            </a:pPr>
            <a:r>
              <a:rPr lang="fi-FI" sz="2200" dirty="0"/>
              <a:t>Sosiaalisista normeista poikkeava käytös ei  kuitenkaan sinänsä vielä kerro riippuvuuskäyttäytymisestä</a:t>
            </a:r>
            <a:r>
              <a:rPr lang="fi-FI" dirty="0"/>
              <a:t>. </a:t>
            </a:r>
          </a:p>
          <a:p>
            <a:pPr algn="ctr">
              <a:buFont typeface="Courier New" panose="02070309020205020404" pitchFamily="49" charset="0"/>
              <a:buChar char="o"/>
            </a:pPr>
            <a:endParaRPr lang="fi-FI" sz="2100" dirty="0"/>
          </a:p>
          <a:p>
            <a:pPr algn="ctr">
              <a:buFont typeface="Courier New" panose="02070309020205020404" pitchFamily="49" charset="0"/>
              <a:buChar char="o"/>
            </a:pPr>
            <a:r>
              <a:rPr lang="fi-FI" sz="2100" dirty="0"/>
              <a:t>On otettava huomioon kulttuuristen normien väliset erot.</a:t>
            </a:r>
          </a:p>
        </p:txBody>
      </p:sp>
      <p:pic>
        <p:nvPicPr>
          <p:cNvPr id="5" name="Sisällön paikkamerkki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390503" y="1326198"/>
            <a:ext cx="4038600" cy="2690946"/>
          </a:xfrm>
        </p:spPr>
      </p:pic>
    </p:spTree>
    <p:extLst>
      <p:ext uri="{BB962C8B-B14F-4D97-AF65-F5344CB8AC3E}">
        <p14:creationId xmlns:p14="http://schemas.microsoft.com/office/powerpoint/2010/main" val="236182266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isällön paikkamerkki 4"/>
          <p:cNvSpPr>
            <a:spLocks noGrp="1"/>
          </p:cNvSpPr>
          <p:nvPr>
            <p:ph sz="quarter" idx="2"/>
          </p:nvPr>
        </p:nvSpPr>
        <p:spPr>
          <a:xfrm>
            <a:off x="509450" y="2534195"/>
            <a:ext cx="8190411" cy="4153672"/>
          </a:xfrm>
        </p:spPr>
        <p:txBody>
          <a:bodyPr>
            <a:normAutofit/>
          </a:bodyPr>
          <a:lstStyle/>
          <a:p>
            <a:pPr>
              <a:buFont typeface="Courier New" panose="02070309020205020404" pitchFamily="49" charset="0"/>
              <a:buChar char="o"/>
            </a:pPr>
            <a:r>
              <a:rPr lang="fi-FI" sz="1800" dirty="0"/>
              <a:t>Tavat ovat kuitenkin melko joustavia, eivätkä ne syrjäytä tärkeitä elämänalueita tai haasta perustarpeita. </a:t>
            </a:r>
          </a:p>
          <a:p>
            <a:pPr>
              <a:buFont typeface="Courier New" panose="02070309020205020404" pitchFamily="49" charset="0"/>
              <a:buChar char="o"/>
            </a:pPr>
            <a:endParaRPr lang="fi-FI" sz="1800" dirty="0"/>
          </a:p>
          <a:p>
            <a:pPr>
              <a:buFont typeface="Courier New" panose="02070309020205020404" pitchFamily="49" charset="0"/>
              <a:buChar char="o"/>
            </a:pPr>
            <a:r>
              <a:rPr lang="fi-FI" sz="1800" dirty="0"/>
              <a:t>Riippuvuudet sen sijaan tuottavat itseisarvoista käyt-täytymistä, jolla ei ole viime kädessä muita syitä tai perusteluja kuin itsensä ylläpitäminen. Ne voivat pahimmillaan syrjäyttää tärkeitä elämänalueita tai tavoitteita kuten ihmissuhteita, työelämässä pärjäämistä tai henkilön omia päämääriä.  </a:t>
            </a:r>
          </a:p>
          <a:p>
            <a:pPr>
              <a:buFont typeface="Courier New" panose="02070309020205020404" pitchFamily="49" charset="0"/>
              <a:buChar char="o"/>
            </a:pPr>
            <a:endParaRPr lang="fi-FI" sz="1800" dirty="0"/>
          </a:p>
          <a:p>
            <a:pPr>
              <a:buFont typeface="Courier New" panose="02070309020205020404" pitchFamily="49" charset="0"/>
              <a:buChar char="o"/>
            </a:pPr>
            <a:r>
              <a:rPr lang="fi-FI" sz="1800" dirty="0"/>
              <a:t>Tapoja on mahdollista muuttaa kohtuullisella vaivalla, mutta riippuvuus-käyttäytyminen on fiksoitunutta ja vaikeasti muutettavissa</a:t>
            </a:r>
            <a:r>
              <a:rPr lang="fi-FI" sz="1100" i="1" dirty="0"/>
              <a:t>. (Iivanainen, A., </a:t>
            </a:r>
            <a:r>
              <a:rPr lang="fi-FI" sz="1100" i="1" dirty="0" err="1"/>
              <a:t>Sy-väoja</a:t>
            </a:r>
            <a:r>
              <a:rPr lang="fi-FI" sz="1100" i="1" dirty="0"/>
              <a:t>, P 2012, 472-473) </a:t>
            </a:r>
          </a:p>
        </p:txBody>
      </p:sp>
      <p:sp>
        <p:nvSpPr>
          <p:cNvPr id="6" name="Sisällön paikkamerkki 5"/>
          <p:cNvSpPr>
            <a:spLocks noGrp="1"/>
          </p:cNvSpPr>
          <p:nvPr>
            <p:ph sz="quarter" idx="4"/>
          </p:nvPr>
        </p:nvSpPr>
        <p:spPr>
          <a:xfrm>
            <a:off x="153988" y="389709"/>
            <a:ext cx="8686800" cy="1138646"/>
          </a:xfrm>
        </p:spPr>
        <p:txBody>
          <a:bodyPr>
            <a:noAutofit/>
          </a:bodyPr>
          <a:lstStyle/>
          <a:p>
            <a:pPr marL="137160" indent="0" algn="ctr">
              <a:buNone/>
            </a:pPr>
            <a:r>
              <a:rPr lang="fi-FI" sz="2800" dirty="0"/>
              <a:t>Tavan ja riippuvuuden erottaminen toisistaan voi olla joskus vaikeaa, kummassakin on kyse toistuvasta käyttäytymisestä. </a:t>
            </a:r>
          </a:p>
        </p:txBody>
      </p:sp>
    </p:spTree>
    <p:extLst>
      <p:ext uri="{BB962C8B-B14F-4D97-AF65-F5344CB8AC3E}">
        <p14:creationId xmlns:p14="http://schemas.microsoft.com/office/powerpoint/2010/main" val="49012500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Autofit/>
          </a:bodyPr>
          <a:lstStyle/>
          <a:p>
            <a:r>
              <a:rPr lang="fi-FI" sz="3200" dirty="0"/>
              <a:t>RIIPPUVUUSKÄYTTÄYTYMISEN </a:t>
            </a:r>
            <a:br>
              <a:rPr lang="fi-FI" sz="3200" dirty="0"/>
            </a:br>
            <a:r>
              <a:rPr lang="fi-FI" sz="3200" dirty="0"/>
              <a:t>SYKLISET VAIHEET</a:t>
            </a:r>
            <a:endParaRPr lang="fi-FI" sz="4400" dirty="0"/>
          </a:p>
        </p:txBody>
      </p:sp>
      <p:sp>
        <p:nvSpPr>
          <p:cNvPr id="3" name="Sisällön paikkamerkki 2"/>
          <p:cNvSpPr>
            <a:spLocks noGrp="1"/>
          </p:cNvSpPr>
          <p:nvPr>
            <p:ph idx="1"/>
          </p:nvPr>
        </p:nvSpPr>
        <p:spPr>
          <a:xfrm>
            <a:off x="457200" y="1600199"/>
            <a:ext cx="8229600" cy="4996543"/>
          </a:xfrm>
        </p:spPr>
        <p:txBody>
          <a:bodyPr>
            <a:normAutofit fontScale="77500" lnSpcReduction="20000"/>
          </a:bodyPr>
          <a:lstStyle/>
          <a:p>
            <a:pPr marL="137160" indent="0">
              <a:buNone/>
            </a:pPr>
            <a:r>
              <a:rPr lang="fi-FI" dirty="0"/>
              <a:t>1. Riskivaihe, jossa ulkoiset tai sisäiset tekijät tuottavat paineita tai ahdistusta. Kyseessä voi olla esimerkiksi raha- tai ihmissuhde-huolet, yksinäisyys tai epäonnistumiset.  </a:t>
            </a:r>
          </a:p>
          <a:p>
            <a:pPr marL="137160" indent="0">
              <a:buNone/>
            </a:pPr>
            <a:endParaRPr lang="fi-FI" dirty="0"/>
          </a:p>
          <a:p>
            <a:pPr marL="137160" indent="0">
              <a:buNone/>
            </a:pPr>
            <a:r>
              <a:rPr lang="fi-FI" dirty="0"/>
              <a:t>2. Aktivoimisvaihe, jossa annetaan lupa riippuvuuskäyttäytymiselle erilaisilla mielikuvilla ja tekosyillä kuten "tämän yhden kerran vaan" jne.  </a:t>
            </a:r>
          </a:p>
          <a:p>
            <a:endParaRPr lang="fi-FI" dirty="0"/>
          </a:p>
          <a:p>
            <a:pPr marL="137160" indent="0">
              <a:buNone/>
            </a:pPr>
            <a:r>
              <a:rPr lang="fi-FI" dirty="0"/>
              <a:t>3. Toimintavaihe, jossa siirrytään ajatuksista tekoihin. Kyseessä voi olla suunnitelmallinen teko, lipsahdus tai retkahdus.  </a:t>
            </a:r>
          </a:p>
          <a:p>
            <a:endParaRPr lang="fi-FI" dirty="0"/>
          </a:p>
          <a:p>
            <a:pPr marL="137160" indent="0">
              <a:buNone/>
            </a:pPr>
            <a:r>
              <a:rPr lang="fi-FI" dirty="0"/>
              <a:t>4. Toiminnan seuraukset, jotka saattavat aiheuttaa ongelmia ihmissuhteissa tai työssä. Oma toiminta voi myös kaduttaa ja ahdistaa, mikä saattaa antaa uuden siemenen ensimmäiselle vaiheelle ja aiheuttaa kierteen. </a:t>
            </a:r>
            <a:r>
              <a:rPr lang="fi-FI" sz="1700" i="1" dirty="0"/>
              <a:t> (</a:t>
            </a:r>
            <a:r>
              <a:rPr lang="fi-FI" sz="1700" i="1" dirty="0" err="1"/>
              <a:t>Digma</a:t>
            </a:r>
            <a:r>
              <a:rPr lang="fi-FI" sz="1700" i="1" dirty="0"/>
              <a:t> 2013.) </a:t>
            </a:r>
          </a:p>
        </p:txBody>
      </p:sp>
    </p:spTree>
    <p:extLst>
      <p:ext uri="{BB962C8B-B14F-4D97-AF65-F5344CB8AC3E}">
        <p14:creationId xmlns:p14="http://schemas.microsoft.com/office/powerpoint/2010/main" val="123943652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352697" y="-307975"/>
            <a:ext cx="4415246" cy="1162050"/>
          </a:xfrm>
        </p:spPr>
        <p:txBody>
          <a:bodyPr>
            <a:noAutofit/>
          </a:bodyPr>
          <a:lstStyle/>
          <a:p>
            <a:pPr algn="ctr"/>
            <a:r>
              <a:rPr lang="fi-FI" sz="2000" dirty="0"/>
              <a:t>KUN TARKASTELLAAN RIIPPUVUUSKÄYTTÄYTYMISTÄ</a:t>
            </a:r>
          </a:p>
        </p:txBody>
      </p:sp>
      <p:sp>
        <p:nvSpPr>
          <p:cNvPr id="3" name="Tekstin paikkamerkki 2"/>
          <p:cNvSpPr>
            <a:spLocks noGrp="1"/>
          </p:cNvSpPr>
          <p:nvPr>
            <p:ph type="body" idx="2"/>
          </p:nvPr>
        </p:nvSpPr>
        <p:spPr>
          <a:xfrm>
            <a:off x="457200" y="1053737"/>
            <a:ext cx="3008313" cy="4602163"/>
          </a:xfrm>
        </p:spPr>
        <p:txBody>
          <a:bodyPr>
            <a:noAutofit/>
          </a:bodyPr>
          <a:lstStyle/>
          <a:p>
            <a:pPr marL="285750" indent="-285750">
              <a:buFont typeface="Courier New" panose="02070309020205020404" pitchFamily="49" charset="0"/>
              <a:buChar char="o"/>
            </a:pPr>
            <a:r>
              <a:rPr lang="fi-FI" sz="1600" dirty="0"/>
              <a:t>On olemassa monta erilaista tapaa ja näkökulmaa, joista ihmisen riippuvuuskäyttäytymistä voidaan tarkastella. </a:t>
            </a:r>
          </a:p>
          <a:p>
            <a:pPr marL="285750" indent="-285750">
              <a:buFont typeface="Courier New" panose="02070309020205020404" pitchFamily="49" charset="0"/>
              <a:buChar char="o"/>
            </a:pPr>
            <a:endParaRPr lang="fi-FI" sz="1600" dirty="0"/>
          </a:p>
          <a:p>
            <a:pPr marL="285750" indent="-285750">
              <a:buFont typeface="Courier New" panose="02070309020205020404" pitchFamily="49" charset="0"/>
              <a:buChar char="o"/>
            </a:pPr>
            <a:r>
              <a:rPr lang="fi-FI" sz="1600" dirty="0"/>
              <a:t>Ihminen tasapainottelee koko elämänsä ajan terveen riippuvuuden - ja riippumattomuuden välillä. </a:t>
            </a:r>
          </a:p>
          <a:p>
            <a:pPr marL="285750" indent="-285750">
              <a:buFont typeface="Courier New" panose="02070309020205020404" pitchFamily="49" charset="0"/>
              <a:buChar char="o"/>
            </a:pPr>
            <a:endParaRPr lang="fi-FI" sz="1600" dirty="0"/>
          </a:p>
          <a:p>
            <a:pPr marL="285750" indent="-285750">
              <a:buFont typeface="Courier New" panose="02070309020205020404" pitchFamily="49" charset="0"/>
              <a:buChar char="o"/>
            </a:pPr>
            <a:r>
              <a:rPr lang="fi-FI" sz="1600" dirty="0"/>
              <a:t>Eri syistä johtuen voi ihminen kuitenkin elää myönteistä tai kielteistä riippumattomuutta tai riippuvaisuutta.</a:t>
            </a:r>
          </a:p>
          <a:p>
            <a:pPr marL="285750" indent="-285750">
              <a:buFont typeface="Courier New" panose="02070309020205020404" pitchFamily="49" charset="0"/>
              <a:buChar char="o"/>
            </a:pPr>
            <a:endParaRPr lang="fi-FI" sz="1600" dirty="0"/>
          </a:p>
          <a:p>
            <a:pPr marL="285750" indent="-285750">
              <a:buFont typeface="Courier New" panose="02070309020205020404" pitchFamily="49" charset="0"/>
              <a:buChar char="o"/>
            </a:pPr>
            <a:r>
              <a:rPr lang="fi-FI" sz="1600" dirty="0"/>
              <a:t> Näin ajatellen riippuvuuskäyttäytymisen voisi jakaa neljään osa-alueeseen. </a:t>
            </a:r>
          </a:p>
        </p:txBody>
      </p:sp>
      <p:pic>
        <p:nvPicPr>
          <p:cNvPr id="5" name="Sisällön paikkamerkki 4"/>
          <p:cNvPicPr>
            <a:picLocks noGrp="1" noChangeAspect="1"/>
          </p:cNvPicPr>
          <p:nvPr>
            <p:ph sz="half" idx="1"/>
          </p:nvPr>
        </p:nvPicPr>
        <p:blipFill>
          <a:blip r:embed="rId2"/>
          <a:stretch>
            <a:fillRect/>
          </a:stretch>
        </p:blipFill>
        <p:spPr>
          <a:xfrm>
            <a:off x="3679824" y="1685109"/>
            <a:ext cx="5349905" cy="4012428"/>
          </a:xfrm>
          <a:prstGeom prst="rect">
            <a:avLst/>
          </a:prstGeom>
        </p:spPr>
      </p:pic>
    </p:spTree>
    <p:extLst>
      <p:ext uri="{BB962C8B-B14F-4D97-AF65-F5344CB8AC3E}">
        <p14:creationId xmlns:p14="http://schemas.microsoft.com/office/powerpoint/2010/main" val="30562376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a:t>1. MYÖNTEINEN RIIPPUMATTOMUUS</a:t>
            </a:r>
          </a:p>
        </p:txBody>
      </p:sp>
      <p:sp>
        <p:nvSpPr>
          <p:cNvPr id="3" name="Sisällön paikkamerkki 2"/>
          <p:cNvSpPr>
            <a:spLocks noGrp="1"/>
          </p:cNvSpPr>
          <p:nvPr>
            <p:ph idx="1"/>
          </p:nvPr>
        </p:nvSpPr>
        <p:spPr>
          <a:xfrm>
            <a:off x="457200" y="1979023"/>
            <a:ext cx="8229600" cy="4709160"/>
          </a:xfrm>
        </p:spPr>
        <p:txBody>
          <a:bodyPr>
            <a:normAutofit fontScale="77500" lnSpcReduction="20000"/>
          </a:bodyPr>
          <a:lstStyle/>
          <a:p>
            <a:pPr marL="137160" indent="0">
              <a:buNone/>
            </a:pPr>
            <a:r>
              <a:rPr lang="fi-FI" dirty="0"/>
              <a:t>Myönteisen riippumattomuuskäyttäytymisen pääpiirteinä on aikuisen kehityksen tasoinen, terve itsenäisyys, hyvä itseluottamus ja itsetuntemus, aloitteellisuus omien tarpeiden tyydyttämisessä ja kyky osata ottaa apua vastaan sekä hakea sitä, kun sitä tarvitsee. </a:t>
            </a:r>
          </a:p>
          <a:p>
            <a:pPr marL="137160" indent="0">
              <a:buNone/>
            </a:pPr>
            <a:endParaRPr lang="fi-FI" dirty="0"/>
          </a:p>
          <a:p>
            <a:pPr marL="137160" indent="0">
              <a:buNone/>
            </a:pPr>
            <a:r>
              <a:rPr lang="fi-FI" dirty="0"/>
              <a:t>Tällöin ihminen luottaa omaan arvostelukykyynsä ja päätöksen tekoonsa. Myönteinen riippumattomuus on tasapainossa ihmisen normaalin myönteisen riippuvaisuuden kanssa. </a:t>
            </a:r>
          </a:p>
          <a:p>
            <a:pPr marL="137160" indent="0">
              <a:buNone/>
            </a:pPr>
            <a:endParaRPr lang="fi-FI" dirty="0"/>
          </a:p>
          <a:p>
            <a:pPr marL="137160" indent="0">
              <a:buNone/>
            </a:pPr>
            <a:r>
              <a:rPr lang="fi-FI" dirty="0"/>
              <a:t>Myönteisen riippumattomuuden taustalla on terveellä tavalla, loppuun saakka hyvin käydyt elämän kehitysvaiheet ja kunkin elämän kehitysvaiheen tarpeiden tyydyttyminen. </a:t>
            </a:r>
          </a:p>
        </p:txBody>
      </p:sp>
    </p:spTree>
    <p:extLst>
      <p:ext uri="{BB962C8B-B14F-4D97-AF65-F5344CB8AC3E}">
        <p14:creationId xmlns:p14="http://schemas.microsoft.com/office/powerpoint/2010/main" val="290119719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a:t>2. MYÖNTEINEN RIIPPUVAISUUS</a:t>
            </a:r>
          </a:p>
        </p:txBody>
      </p:sp>
      <p:sp>
        <p:nvSpPr>
          <p:cNvPr id="3" name="Sisällön paikkamerkki 2"/>
          <p:cNvSpPr>
            <a:spLocks noGrp="1"/>
          </p:cNvSpPr>
          <p:nvPr>
            <p:ph idx="1"/>
          </p:nvPr>
        </p:nvSpPr>
        <p:spPr/>
        <p:txBody>
          <a:bodyPr>
            <a:normAutofit fontScale="85000" lnSpcReduction="20000"/>
          </a:bodyPr>
          <a:lstStyle/>
          <a:p>
            <a:pPr marL="137160" indent="0">
              <a:buNone/>
            </a:pPr>
            <a:r>
              <a:rPr lang="fi-FI" dirty="0"/>
              <a:t>Myönteistä riippuvaisuutta on esimerkiksi riippuvaisuus, jota vastasyntynyt kokee vanhempiaan kohtaan. Myönteisellä riippuvaisuudella haetaan mielihyvää tuottavaa asiaa, toimintaa tai ihmissudetta kohtuuden rajoissa. Hyvän itseluottamuksen omaava ihminen kykenee terveeseen myönteiseen riippuvaisuuteen.</a:t>
            </a:r>
          </a:p>
          <a:p>
            <a:pPr marL="137160" indent="0">
              <a:buNone/>
            </a:pPr>
            <a:endParaRPr lang="fi-FI" dirty="0"/>
          </a:p>
          <a:p>
            <a:pPr marL="137160" indent="0">
              <a:buNone/>
            </a:pPr>
            <a:r>
              <a:rPr lang="fi-FI" dirty="0"/>
              <a:t> Pääpiirteinä myönteisellä riippuvaisuudella on luottamus muihin ihmisiin, sopeutumiskyky sekä hyvät, tasavertaiset ja vastavuoroiset ihmissuhteet. </a:t>
            </a:r>
          </a:p>
          <a:p>
            <a:pPr marL="137160" indent="0">
              <a:buNone/>
            </a:pPr>
            <a:endParaRPr lang="fi-FI" dirty="0"/>
          </a:p>
          <a:p>
            <a:pPr marL="137160" indent="0">
              <a:buNone/>
            </a:pPr>
            <a:r>
              <a:rPr lang="fi-FI" dirty="0"/>
              <a:t>Näiden kahden näkökulmien vastakohtina, kuin peileinä on kielteinen riippuvaisuus ja riippumattomuus</a:t>
            </a:r>
            <a:r>
              <a:rPr lang="fi-FI" sz="2100" i="1" dirty="0"/>
              <a:t>.   (Ojanen, T. Uusitalo, K 2014, 5-6)</a:t>
            </a:r>
          </a:p>
        </p:txBody>
      </p:sp>
    </p:spTree>
    <p:extLst>
      <p:ext uri="{BB962C8B-B14F-4D97-AF65-F5344CB8AC3E}">
        <p14:creationId xmlns:p14="http://schemas.microsoft.com/office/powerpoint/2010/main" val="16707986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457200" y="170135"/>
            <a:ext cx="8229600" cy="1143000"/>
          </a:xfrm>
        </p:spPr>
        <p:txBody>
          <a:bodyPr/>
          <a:lstStyle/>
          <a:p>
            <a:r>
              <a:rPr lang="fi-FI" dirty="0"/>
              <a:t>3. KIELTEINEN RIIPPUVAISUUS</a:t>
            </a:r>
          </a:p>
        </p:txBody>
      </p:sp>
      <p:sp>
        <p:nvSpPr>
          <p:cNvPr id="3" name="Sisällön paikkamerkki 2"/>
          <p:cNvSpPr>
            <a:spLocks noGrp="1"/>
          </p:cNvSpPr>
          <p:nvPr>
            <p:ph idx="1"/>
          </p:nvPr>
        </p:nvSpPr>
        <p:spPr>
          <a:xfrm>
            <a:off x="146957" y="1208632"/>
            <a:ext cx="8850086" cy="4970099"/>
          </a:xfrm>
        </p:spPr>
        <p:txBody>
          <a:bodyPr>
            <a:noAutofit/>
          </a:bodyPr>
          <a:lstStyle/>
          <a:p>
            <a:pPr marL="137160" indent="0">
              <a:buNone/>
            </a:pPr>
            <a:r>
              <a:rPr lang="fi-FI" sz="1900" dirty="0"/>
              <a:t>Kielteisellä riippuvaisuudella tarkoitetaan sitä, että ihmisellä on toistuva ja pakonomainen tarve saada mielihyvää jostain asiasta, aineesta tai käyttäytymismuodosta. </a:t>
            </a:r>
          </a:p>
          <a:p>
            <a:pPr marL="137160" indent="0">
              <a:buNone/>
            </a:pPr>
            <a:endParaRPr lang="fi-FI" sz="1900" dirty="0"/>
          </a:p>
          <a:p>
            <a:pPr marL="137160" indent="0">
              <a:buNone/>
            </a:pPr>
            <a:r>
              <a:rPr lang="fi-FI" sz="1900" dirty="0"/>
              <a:t> Kielteinen riippuvaisuus on opittu epärealistinen selviytymiskeino tai keino tyydyttää omia tarpeitaan. Ominaista on  liiallinen, pakonomainen mielihyvää tuottava toiminta tai ihmissuhde.</a:t>
            </a:r>
          </a:p>
          <a:p>
            <a:pPr marL="137160" indent="0">
              <a:buNone/>
            </a:pPr>
            <a:endParaRPr lang="fi-FI" sz="1900" dirty="0"/>
          </a:p>
          <a:p>
            <a:pPr marL="137160" indent="0">
              <a:buNone/>
            </a:pPr>
            <a:r>
              <a:rPr lang="fi-FI" sz="1900" dirty="0"/>
              <a:t> Kielteisen riippuvaisuuden syynä ja/tai seurauksena on usein jonkin asteiset mielenterveydenongelmat. Mutta kielteisen riippuvaisuuden takana on lähes aina jokin keskeneräinen kehityksen vaihe tai juuttuminen varhaiseen riippuvuudenvaiheeseen. </a:t>
            </a:r>
          </a:p>
          <a:p>
            <a:pPr marL="137160" indent="0">
              <a:buNone/>
            </a:pPr>
            <a:endParaRPr lang="fi-FI" sz="1900" dirty="0"/>
          </a:p>
          <a:p>
            <a:pPr marL="137160" indent="0">
              <a:buNone/>
            </a:pPr>
            <a:r>
              <a:rPr lang="fi-FI" sz="1900" dirty="0"/>
              <a:t>Kielteinen riippuvuus on kierre, joka yleensä aiheuttaa ihmiselle syyllisyyden, häpeän ja avuttomuuden tunnetta. Tällöin ihmisellä on myös heikentynyt kyky hallita käyttäytymistään sekä toimintaansa terveellä tavalla. Retkahdukset ja vieroitusoireet ovat olennaista kielteiselle riippuvaisuudelle</a:t>
            </a:r>
          </a:p>
          <a:p>
            <a:pPr marL="137160" indent="0">
              <a:buNone/>
            </a:pPr>
            <a:endParaRPr lang="fi-FI" sz="1900" dirty="0"/>
          </a:p>
          <a:p>
            <a:pPr marL="137160" indent="0">
              <a:buNone/>
            </a:pPr>
            <a:r>
              <a:rPr lang="fi-FI" sz="1900" dirty="0"/>
              <a:t>. </a:t>
            </a:r>
          </a:p>
        </p:txBody>
      </p:sp>
    </p:spTree>
    <p:extLst>
      <p:ext uri="{BB962C8B-B14F-4D97-AF65-F5344CB8AC3E}">
        <p14:creationId xmlns:p14="http://schemas.microsoft.com/office/powerpoint/2010/main" val="290075008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a:t>4. KIELTEINEN RIIPPUMATTOMUUS</a:t>
            </a:r>
          </a:p>
        </p:txBody>
      </p:sp>
      <p:sp>
        <p:nvSpPr>
          <p:cNvPr id="3" name="Sisällön paikkamerkki 2"/>
          <p:cNvSpPr>
            <a:spLocks noGrp="1"/>
          </p:cNvSpPr>
          <p:nvPr>
            <p:ph idx="1"/>
          </p:nvPr>
        </p:nvSpPr>
        <p:spPr>
          <a:xfrm>
            <a:off x="457200" y="1600200"/>
            <a:ext cx="8229600" cy="5101046"/>
          </a:xfrm>
        </p:spPr>
        <p:txBody>
          <a:bodyPr>
            <a:normAutofit fontScale="77500" lnSpcReduction="20000"/>
          </a:bodyPr>
          <a:lstStyle/>
          <a:p>
            <a:pPr marL="137160" indent="0">
              <a:buNone/>
            </a:pPr>
            <a:r>
              <a:rPr lang="fi-FI" dirty="0"/>
              <a:t>Kielteinen riippumattomuus kehittyy yleensä lapsuudessa, kun lapsi ei koe saavansa tarpeeksi apua avuttomuuteensa, tukea myönteiseen riippuvaisuuteensa tai välittämistä tarpeidensa tyydyttymiseksi. </a:t>
            </a:r>
          </a:p>
          <a:p>
            <a:pPr marL="137160" indent="0">
              <a:buNone/>
            </a:pPr>
            <a:endParaRPr lang="fi-FI" dirty="0"/>
          </a:p>
          <a:p>
            <a:pPr marL="137160" indent="0">
              <a:buNone/>
            </a:pPr>
            <a:r>
              <a:rPr lang="fi-FI" dirty="0"/>
              <a:t>Tällöin lapsi ei opikaan ottamaan apua tai tukea vastaan aikuisuusiälläkään, joka voi olla hyvinkin haitallista ihmiselle.</a:t>
            </a:r>
          </a:p>
          <a:p>
            <a:pPr marL="137160" indent="0">
              <a:buNone/>
            </a:pPr>
            <a:endParaRPr lang="fi-FI" dirty="0"/>
          </a:p>
          <a:p>
            <a:pPr marL="137160" indent="0">
              <a:buNone/>
            </a:pPr>
            <a:r>
              <a:rPr lang="fi-FI" dirty="0"/>
              <a:t> Kielteinen riippumattomuus saa usein aikaan vääristyneen kuvan itsenäisyydestä, kun takana on kuitenkin paljon kipeitä puutteita elämän kehitysvaiheissa ja tarpeiden tyydytyksessä. </a:t>
            </a:r>
          </a:p>
          <a:p>
            <a:pPr marL="137160" indent="0">
              <a:buNone/>
            </a:pPr>
            <a:endParaRPr lang="fi-FI" dirty="0"/>
          </a:p>
          <a:p>
            <a:pPr marL="137160" indent="0">
              <a:buNone/>
            </a:pPr>
            <a:r>
              <a:rPr lang="fi-FI" dirty="0"/>
              <a:t>Kielteinen riippumattomuus tulee esille haluttomuutena ilmaista omia tarpeitaan ja kyvyttömyytenä ottaa apua vastaan tai hakea sitä tarvitessaan, seurauksena saattaa olla mielenterveydenongelmat.  </a:t>
            </a:r>
            <a:r>
              <a:rPr lang="fi-FI" sz="2000" i="1" dirty="0"/>
              <a:t>(Ojanen, T. Uusitalo, K 2014, 5-6)</a:t>
            </a:r>
          </a:p>
        </p:txBody>
      </p:sp>
    </p:spTree>
    <p:extLst>
      <p:ext uri="{BB962C8B-B14F-4D97-AF65-F5344CB8AC3E}">
        <p14:creationId xmlns:p14="http://schemas.microsoft.com/office/powerpoint/2010/main" val="162158862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31E92ED-F6B7-4C61-86DE-9C80A0BC783E}"/>
              </a:ext>
            </a:extLst>
          </p:cNvPr>
          <p:cNvSpPr>
            <a:spLocks noGrp="1"/>
          </p:cNvSpPr>
          <p:nvPr>
            <p:ph type="title"/>
          </p:nvPr>
        </p:nvSpPr>
        <p:spPr>
          <a:xfrm>
            <a:off x="463732" y="0"/>
            <a:ext cx="8229600" cy="1143000"/>
          </a:xfrm>
        </p:spPr>
        <p:txBody>
          <a:bodyPr>
            <a:normAutofit fontScale="90000"/>
          </a:bodyPr>
          <a:lstStyle/>
          <a:p>
            <a:r>
              <a:rPr lang="fi-FI" dirty="0"/>
              <a:t>RIIPPUVUUSKÄYTTÄYTYMINEN</a:t>
            </a:r>
          </a:p>
        </p:txBody>
      </p:sp>
      <p:sp>
        <p:nvSpPr>
          <p:cNvPr id="3" name="Sisällön paikkamerkki 2">
            <a:extLst>
              <a:ext uri="{FF2B5EF4-FFF2-40B4-BE49-F238E27FC236}">
                <a16:creationId xmlns:a16="http://schemas.microsoft.com/office/drawing/2014/main" id="{38178297-AC09-4045-B370-C1AA1D524366}"/>
              </a:ext>
            </a:extLst>
          </p:cNvPr>
          <p:cNvSpPr>
            <a:spLocks noGrp="1"/>
          </p:cNvSpPr>
          <p:nvPr>
            <p:ph idx="1"/>
          </p:nvPr>
        </p:nvSpPr>
        <p:spPr>
          <a:xfrm>
            <a:off x="117567" y="1306286"/>
            <a:ext cx="8921930" cy="5277394"/>
          </a:xfrm>
        </p:spPr>
        <p:txBody>
          <a:bodyPr>
            <a:normAutofit/>
          </a:bodyPr>
          <a:lstStyle/>
          <a:p>
            <a:pPr marL="137160" indent="0">
              <a:buNone/>
            </a:pPr>
            <a:r>
              <a:rPr lang="fi-FI" dirty="0"/>
              <a:t>HÄPEÄ 		PELKO		AHDISTUS</a:t>
            </a:r>
            <a:br>
              <a:rPr lang="fi-FI" dirty="0"/>
            </a:br>
            <a:br>
              <a:rPr lang="fi-FI" dirty="0"/>
            </a:br>
            <a:r>
              <a:rPr lang="fi-FI" dirty="0"/>
              <a:t>	TUOMITUKSI TULEMINEN		SALAILU</a:t>
            </a:r>
            <a:br>
              <a:rPr lang="fi-FI" dirty="0"/>
            </a:br>
            <a:br>
              <a:rPr lang="fi-FI" dirty="0"/>
            </a:br>
            <a:r>
              <a:rPr lang="fi-FI" dirty="0"/>
              <a:t>VALEHTELU			VARASTAMINEN </a:t>
            </a:r>
          </a:p>
          <a:p>
            <a:pPr marL="137160" indent="0">
              <a:buNone/>
            </a:pPr>
            <a:endParaRPr lang="fi-FI" dirty="0"/>
          </a:p>
          <a:p>
            <a:pPr marL="137160" indent="0">
              <a:buNone/>
            </a:pPr>
            <a:r>
              <a:rPr lang="fi-FI" dirty="0"/>
              <a:t>	PETTYMYS 		VIHATTU		</a:t>
            </a:r>
          </a:p>
          <a:p>
            <a:pPr marL="137160" indent="0">
              <a:buNone/>
            </a:pPr>
            <a:endParaRPr lang="fi-FI" dirty="0"/>
          </a:p>
          <a:p>
            <a:pPr marL="137160" indent="0">
              <a:buNone/>
            </a:pPr>
            <a:r>
              <a:rPr lang="fi-FI" dirty="0"/>
              <a:t>HALVEKSITTU 	TOIVOTTOMUUS	</a:t>
            </a:r>
            <a:br>
              <a:rPr lang="fi-FI" dirty="0"/>
            </a:br>
            <a:br>
              <a:rPr lang="fi-FI" dirty="0"/>
            </a:br>
            <a:r>
              <a:rPr lang="fi-FI" dirty="0"/>
              <a:t>	AVUTTOMUUS		ITSEPETOS</a:t>
            </a:r>
          </a:p>
        </p:txBody>
      </p:sp>
    </p:spTree>
    <p:extLst>
      <p:ext uri="{BB962C8B-B14F-4D97-AF65-F5344CB8AC3E}">
        <p14:creationId xmlns:p14="http://schemas.microsoft.com/office/powerpoint/2010/main" val="164836848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2621C9F-09B5-426E-8C4A-722C8A7205AB}"/>
              </a:ext>
            </a:extLst>
          </p:cNvPr>
          <p:cNvSpPr>
            <a:spLocks noGrp="1"/>
          </p:cNvSpPr>
          <p:nvPr>
            <p:ph type="title"/>
          </p:nvPr>
        </p:nvSpPr>
        <p:spPr/>
        <p:txBody>
          <a:bodyPr/>
          <a:lstStyle/>
          <a:p>
            <a:r>
              <a:rPr lang="fi-FI" dirty="0"/>
              <a:t>Hoitajana riippuvaiselle</a:t>
            </a:r>
          </a:p>
        </p:txBody>
      </p:sp>
      <p:sp>
        <p:nvSpPr>
          <p:cNvPr id="3" name="Sisällön paikkamerkki 2">
            <a:extLst>
              <a:ext uri="{FF2B5EF4-FFF2-40B4-BE49-F238E27FC236}">
                <a16:creationId xmlns:a16="http://schemas.microsoft.com/office/drawing/2014/main" id="{77F7AF97-0A7D-438E-A254-035567D20BAF}"/>
              </a:ext>
            </a:extLst>
          </p:cNvPr>
          <p:cNvSpPr>
            <a:spLocks noGrp="1"/>
          </p:cNvSpPr>
          <p:nvPr>
            <p:ph idx="1"/>
          </p:nvPr>
        </p:nvSpPr>
        <p:spPr/>
        <p:txBody>
          <a:bodyPr>
            <a:normAutofit fontScale="92500" lnSpcReduction="10000"/>
          </a:bodyPr>
          <a:lstStyle/>
          <a:p>
            <a:r>
              <a:rPr lang="fi-FI" dirty="0"/>
              <a:t>Ole rohkea, puutu tilanteeseen, kartoita tilannetta, ohjaa avun piiriin.</a:t>
            </a:r>
          </a:p>
          <a:p>
            <a:r>
              <a:rPr lang="fi-FI" dirty="0"/>
              <a:t>Ole ymmärtäväinen, riippuvuuden </a:t>
            </a:r>
            <a:r>
              <a:rPr lang="fi-FI" dirty="0" err="1"/>
              <a:t>paranemis</a:t>
            </a:r>
            <a:r>
              <a:rPr lang="fi-FI" dirty="0"/>
              <a:t> prosessiin kuuluu retkahdukset. </a:t>
            </a:r>
          </a:p>
          <a:p>
            <a:r>
              <a:rPr lang="fi-FI" dirty="0"/>
              <a:t>Tue, älä tuomitse.</a:t>
            </a:r>
          </a:p>
          <a:p>
            <a:r>
              <a:rPr lang="fi-FI" dirty="0"/>
              <a:t>Huomio ihminen kokonaisvaltaisesti.</a:t>
            </a:r>
          </a:p>
          <a:p>
            <a:r>
              <a:rPr lang="fi-FI" dirty="0"/>
              <a:t>Huomio ihmisen voimavarat ja kyvyt.</a:t>
            </a:r>
          </a:p>
          <a:p>
            <a:r>
              <a:rPr lang="fi-FI" dirty="0"/>
              <a:t>KUUNTELE</a:t>
            </a:r>
          </a:p>
          <a:p>
            <a:r>
              <a:rPr lang="fi-FI" dirty="0"/>
              <a:t>OLE LÄSNÄ</a:t>
            </a:r>
          </a:p>
          <a:p>
            <a:r>
              <a:rPr lang="fi-FI" dirty="0"/>
              <a:t>Ratkaisut löytyvät aina yhteisymmärryksessä asiakkaan kanssa. </a:t>
            </a:r>
          </a:p>
          <a:p>
            <a:endParaRPr lang="fi-FI" dirty="0"/>
          </a:p>
        </p:txBody>
      </p:sp>
    </p:spTree>
    <p:extLst>
      <p:ext uri="{BB962C8B-B14F-4D97-AF65-F5344CB8AC3E}">
        <p14:creationId xmlns:p14="http://schemas.microsoft.com/office/powerpoint/2010/main" val="375051213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marL="137160" indent="0">
              <a:buNone/>
            </a:pPr>
            <a:r>
              <a:rPr lang="fi-FI" dirty="0"/>
              <a:t>’’</a:t>
            </a:r>
            <a:r>
              <a:rPr lang="fi-FI" dirty="0" err="1"/>
              <a:t>Meiän</a:t>
            </a:r>
            <a:r>
              <a:rPr lang="fi-FI" dirty="0"/>
              <a:t> psykiatrinen sairaanhoitaja on ollut </a:t>
            </a:r>
            <a:r>
              <a:rPr lang="fi-FI" dirty="0" err="1"/>
              <a:t>mulle</a:t>
            </a:r>
            <a:r>
              <a:rPr lang="fi-FI" dirty="0"/>
              <a:t> yks henkireikä. Ja se kuntouttava työtoiminta. On pysynyt joku järki ja tolkku </a:t>
            </a:r>
            <a:r>
              <a:rPr lang="fi-FI" dirty="0" err="1"/>
              <a:t>täs</a:t>
            </a:r>
            <a:r>
              <a:rPr lang="fi-FI" dirty="0"/>
              <a:t> touhussa.’’</a:t>
            </a:r>
          </a:p>
          <a:p>
            <a:pPr marL="137160" indent="0">
              <a:buNone/>
            </a:pPr>
            <a:endParaRPr lang="fi-FI" dirty="0"/>
          </a:p>
          <a:p>
            <a:pPr marL="137160" indent="0">
              <a:buNone/>
            </a:pPr>
            <a:r>
              <a:rPr lang="fi-FI" dirty="0"/>
              <a:t>’’</a:t>
            </a:r>
            <a:r>
              <a:rPr lang="fi-FI" dirty="0" err="1"/>
              <a:t>Mua</a:t>
            </a:r>
            <a:r>
              <a:rPr lang="fi-FI" dirty="0"/>
              <a:t> on auttanut jaksamaan perhe, ystävät, uskonto, hyvä ruoka ja liikunta.’’</a:t>
            </a:r>
          </a:p>
          <a:p>
            <a:pPr marL="137160" indent="0">
              <a:buNone/>
            </a:pPr>
            <a:endParaRPr lang="fi-FI" dirty="0"/>
          </a:p>
          <a:p>
            <a:pPr marL="137160" indent="0">
              <a:buNone/>
            </a:pPr>
            <a:r>
              <a:rPr lang="fi-FI" dirty="0"/>
              <a:t>’’Uskon et paras keino millä auttaa toista on rakkaus, tuki ja hyväksyntä. Ja se et kannustaa hyviin elämäntapoihin.’’</a:t>
            </a:r>
          </a:p>
        </p:txBody>
      </p:sp>
    </p:spTree>
    <p:extLst>
      <p:ext uri="{BB962C8B-B14F-4D97-AF65-F5344CB8AC3E}">
        <p14:creationId xmlns:p14="http://schemas.microsoft.com/office/powerpoint/2010/main" val="11447831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isällön paikkamerkk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84629" y="144463"/>
            <a:ext cx="4374741" cy="6556375"/>
          </a:xfrm>
        </p:spPr>
      </p:pic>
    </p:spTree>
    <p:extLst>
      <p:ext uri="{BB962C8B-B14F-4D97-AF65-F5344CB8AC3E}">
        <p14:creationId xmlns:p14="http://schemas.microsoft.com/office/powerpoint/2010/main" val="190939138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B4851BF-E596-446C-91CD-53807C66C3E4}"/>
              </a:ext>
            </a:extLst>
          </p:cNvPr>
          <p:cNvSpPr>
            <a:spLocks noGrp="1"/>
          </p:cNvSpPr>
          <p:nvPr>
            <p:ph type="title"/>
          </p:nvPr>
        </p:nvSpPr>
        <p:spPr/>
        <p:txBody>
          <a:bodyPr/>
          <a:lstStyle/>
          <a:p>
            <a:r>
              <a:rPr lang="fi-FI" dirty="0"/>
              <a:t>Lähteet</a:t>
            </a:r>
          </a:p>
        </p:txBody>
      </p:sp>
      <p:sp>
        <p:nvSpPr>
          <p:cNvPr id="3" name="Sisällön paikkamerkki 2">
            <a:extLst>
              <a:ext uri="{FF2B5EF4-FFF2-40B4-BE49-F238E27FC236}">
                <a16:creationId xmlns:a16="http://schemas.microsoft.com/office/drawing/2014/main" id="{BCD84C9B-DEB8-43DF-852A-D4AA84F03501}"/>
              </a:ext>
            </a:extLst>
          </p:cNvPr>
          <p:cNvSpPr>
            <a:spLocks noGrp="1"/>
          </p:cNvSpPr>
          <p:nvPr>
            <p:ph idx="1"/>
          </p:nvPr>
        </p:nvSpPr>
        <p:spPr/>
        <p:txBody>
          <a:bodyPr>
            <a:normAutofit fontScale="92500"/>
          </a:bodyPr>
          <a:lstStyle/>
          <a:p>
            <a:r>
              <a:rPr lang="fi-FI" sz="1200" dirty="0">
                <a:latin typeface="Arial" panose="020B0604020202020204" pitchFamily="34" charset="0"/>
                <a:cs typeface="Arial" panose="020B0604020202020204" pitchFamily="34" charset="0"/>
              </a:rPr>
              <a:t>Viljamaa, J. (2011). </a:t>
            </a:r>
            <a:r>
              <a:rPr lang="fi-FI" sz="1200" i="1" dirty="0">
                <a:latin typeface="Arial" panose="020B0604020202020204" pitchFamily="34" charset="0"/>
                <a:cs typeface="Arial" panose="020B0604020202020204" pitchFamily="34" charset="0"/>
              </a:rPr>
              <a:t>Pakko saada. Addiktoitunut yhteiskunta. Dopamiini </a:t>
            </a:r>
            <a:r>
              <a:rPr lang="fi-FI" sz="1200" i="1" dirty="0" err="1">
                <a:latin typeface="Arial" panose="020B0604020202020204" pitchFamily="34" charset="0"/>
                <a:cs typeface="Arial" panose="020B0604020202020204" pitchFamily="34" charset="0"/>
              </a:rPr>
              <a:t>kou</a:t>
            </a:r>
            <a:r>
              <a:rPr lang="fi-FI" sz="1200" i="1" dirty="0">
                <a:latin typeface="Arial" panose="020B0604020202020204" pitchFamily="34" charset="0"/>
                <a:cs typeface="Arial" panose="020B0604020202020204" pitchFamily="34" charset="0"/>
              </a:rPr>
              <a:t>-kussa</a:t>
            </a:r>
            <a:r>
              <a:rPr lang="fi-FI" sz="1200" dirty="0">
                <a:latin typeface="Arial" panose="020B0604020202020204" pitchFamily="34" charset="0"/>
                <a:cs typeface="Arial" panose="020B0604020202020204" pitchFamily="34" charset="0"/>
              </a:rPr>
              <a:t>.  Helsinki: WSOY</a:t>
            </a:r>
          </a:p>
          <a:p>
            <a:r>
              <a:rPr lang="fi-FI" sz="1200" dirty="0">
                <a:latin typeface="Arial" panose="020B0604020202020204" pitchFamily="34" charset="0"/>
                <a:cs typeface="Arial" panose="020B0604020202020204" pitchFamily="34" charset="0"/>
              </a:rPr>
              <a:t>Holopainen, A. (2001). </a:t>
            </a:r>
            <a:r>
              <a:rPr lang="fi-FI" sz="1200" i="1" dirty="0">
                <a:latin typeface="Arial" panose="020B0604020202020204" pitchFamily="34" charset="0"/>
                <a:cs typeface="Arial" panose="020B0604020202020204" pitchFamily="34" charset="0"/>
              </a:rPr>
              <a:t>Suomi ja huumeet, tietopaketti huumeista. Riippuvuus</a:t>
            </a:r>
            <a:r>
              <a:rPr lang="fi-FI" sz="1200" dirty="0">
                <a:latin typeface="Arial" panose="020B0604020202020204" pitchFamily="34" charset="0"/>
                <a:cs typeface="Arial" panose="020B0604020202020204" pitchFamily="34" charset="0"/>
              </a:rPr>
              <a:t>. Helsinki: </a:t>
            </a:r>
            <a:r>
              <a:rPr lang="fi-FI" sz="1200" dirty="0" err="1">
                <a:latin typeface="Arial" panose="020B0604020202020204" pitchFamily="34" charset="0"/>
                <a:cs typeface="Arial" panose="020B0604020202020204" pitchFamily="34" charset="0"/>
              </a:rPr>
              <a:t>Westpoint</a:t>
            </a:r>
            <a:r>
              <a:rPr lang="fi-FI" sz="1200" dirty="0">
                <a:latin typeface="Arial" panose="020B0604020202020204" pitchFamily="34" charset="0"/>
                <a:cs typeface="Arial" panose="020B0604020202020204" pitchFamily="34" charset="0"/>
              </a:rPr>
              <a:t> </a:t>
            </a:r>
          </a:p>
          <a:p>
            <a:endParaRPr lang="fi-FI" sz="1200" dirty="0">
              <a:latin typeface="Arial" panose="020B0604020202020204" pitchFamily="34" charset="0"/>
              <a:cs typeface="Arial" panose="020B0604020202020204" pitchFamily="34" charset="0"/>
            </a:endParaRPr>
          </a:p>
          <a:p>
            <a:r>
              <a:rPr lang="fi-FI" sz="1200" dirty="0">
                <a:latin typeface="Arial" panose="020B0604020202020204" pitchFamily="34" charset="0"/>
                <a:cs typeface="Arial" panose="020B0604020202020204" pitchFamily="34" charset="0"/>
              </a:rPr>
              <a:t>Psykiatrian Erikoilääkäri Huttunen. M. (30.11.2018a). Vieroitusoireyhtymät. Suomalainen lääkäriseura Duodecim. Saatavilla.  </a:t>
            </a:r>
          </a:p>
          <a:p>
            <a:pPr lvl="1"/>
            <a:r>
              <a:rPr lang="fi-FI" sz="1200" dirty="0">
                <a:latin typeface="Arial" panose="020B0604020202020204" pitchFamily="34" charset="0"/>
                <a:cs typeface="Arial" panose="020B0604020202020204" pitchFamily="34" charset="0"/>
                <a:hlinkClick r:id="rId2"/>
              </a:rPr>
              <a:t>https://www.terveyskirjasto.fi/terveyskirjasto/tk.koti?p_artikkeli=dlk00551</a:t>
            </a:r>
            <a:r>
              <a:rPr lang="fi-FI" sz="1200" dirty="0">
                <a:latin typeface="Arial" panose="020B0604020202020204" pitchFamily="34" charset="0"/>
                <a:cs typeface="Arial" panose="020B0604020202020204" pitchFamily="34" charset="0"/>
              </a:rPr>
              <a:t> </a:t>
            </a:r>
          </a:p>
          <a:p>
            <a:pPr lvl="1"/>
            <a:endParaRPr lang="fi-FI" sz="1200" dirty="0">
              <a:latin typeface="Arial" panose="020B0604020202020204" pitchFamily="34" charset="0"/>
              <a:cs typeface="Arial" panose="020B0604020202020204" pitchFamily="34" charset="0"/>
            </a:endParaRPr>
          </a:p>
          <a:p>
            <a:pPr marL="585216" lvl="1" indent="0">
              <a:buNone/>
            </a:pPr>
            <a:r>
              <a:rPr lang="fi-FI" sz="1200" dirty="0">
                <a:latin typeface="Arial" panose="020B0604020202020204" pitchFamily="34" charset="0"/>
                <a:cs typeface="Arial" panose="020B0604020202020204" pitchFamily="34" charset="0"/>
              </a:rPr>
              <a:t>Holopainen, A. (2001). Suomi ja huumeet, tietopaketti huumeista. Riippuvuus. Helsinki: </a:t>
            </a:r>
            <a:r>
              <a:rPr lang="fi-FI" sz="1200" dirty="0" err="1">
                <a:latin typeface="Arial" panose="020B0604020202020204" pitchFamily="34" charset="0"/>
                <a:cs typeface="Arial" panose="020B0604020202020204" pitchFamily="34" charset="0"/>
              </a:rPr>
              <a:t>Westpoint</a:t>
            </a:r>
            <a:r>
              <a:rPr lang="fi-FI" sz="1200" dirty="0">
                <a:latin typeface="Arial" panose="020B0604020202020204" pitchFamily="34" charset="0"/>
                <a:cs typeface="Arial" panose="020B0604020202020204" pitchFamily="34" charset="0"/>
              </a:rPr>
              <a:t> </a:t>
            </a:r>
          </a:p>
          <a:p>
            <a:pPr marL="585216" lvl="1" indent="0">
              <a:buNone/>
            </a:pPr>
            <a:r>
              <a:rPr lang="fi-FI" sz="1200" dirty="0">
                <a:latin typeface="Arial" panose="020B0604020202020204" pitchFamily="34" charset="0"/>
                <a:cs typeface="Arial" panose="020B0604020202020204" pitchFamily="34" charset="0"/>
              </a:rPr>
              <a:t>Viljamaa, J. (2011). Pakko saada. Addiktoitunut yhteiskunta. Dopamiini </a:t>
            </a:r>
            <a:r>
              <a:rPr lang="fi-FI" sz="1200" dirty="0" err="1">
                <a:latin typeface="Arial" panose="020B0604020202020204" pitchFamily="34" charset="0"/>
                <a:cs typeface="Arial" panose="020B0604020202020204" pitchFamily="34" charset="0"/>
              </a:rPr>
              <a:t>kou</a:t>
            </a:r>
            <a:r>
              <a:rPr lang="fi-FI" sz="1200" dirty="0">
                <a:latin typeface="Arial" panose="020B0604020202020204" pitchFamily="34" charset="0"/>
                <a:cs typeface="Arial" panose="020B0604020202020204" pitchFamily="34" charset="0"/>
              </a:rPr>
              <a:t>-kussa.  Helsinki: WSOY</a:t>
            </a:r>
          </a:p>
          <a:p>
            <a:pPr marL="585216" lvl="1" indent="0">
              <a:buNone/>
            </a:pPr>
            <a:r>
              <a:rPr lang="fi-FI" sz="1200" dirty="0" err="1">
                <a:latin typeface="Arial" panose="020B0604020202020204" pitchFamily="34" charset="0"/>
                <a:cs typeface="Arial" panose="020B0604020202020204" pitchFamily="34" charset="0"/>
              </a:rPr>
              <a:t>Havio</a:t>
            </a:r>
            <a:r>
              <a:rPr lang="fi-FI" sz="1200" dirty="0">
                <a:latin typeface="Arial" panose="020B0604020202020204" pitchFamily="34" charset="0"/>
                <a:cs typeface="Arial" panose="020B0604020202020204" pitchFamily="34" charset="0"/>
              </a:rPr>
              <a:t>, M-L, Inkinen, M. Partanen, A. (2008). Päihdehoitotyö. Ihmisen riippu-</a:t>
            </a:r>
            <a:r>
              <a:rPr lang="fi-FI" sz="1200" dirty="0" err="1">
                <a:latin typeface="Arial" panose="020B0604020202020204" pitchFamily="34" charset="0"/>
                <a:cs typeface="Arial" panose="020B0604020202020204" pitchFamily="34" charset="0"/>
              </a:rPr>
              <a:t>vuuskäyttäytyminen</a:t>
            </a:r>
            <a:r>
              <a:rPr lang="fi-FI" sz="1200" dirty="0">
                <a:latin typeface="Arial" panose="020B0604020202020204" pitchFamily="34" charset="0"/>
                <a:cs typeface="Arial" panose="020B0604020202020204" pitchFamily="34" charset="0"/>
              </a:rPr>
              <a:t>. Jyväskylä: Tammi. </a:t>
            </a:r>
          </a:p>
          <a:p>
            <a:pPr marL="585216" lvl="1" indent="0">
              <a:buNone/>
            </a:pPr>
            <a:endParaRPr lang="fi-FI" sz="1200" dirty="0">
              <a:latin typeface="Arial" panose="020B0604020202020204" pitchFamily="34" charset="0"/>
              <a:cs typeface="Arial" panose="020B0604020202020204" pitchFamily="34" charset="0"/>
            </a:endParaRPr>
          </a:p>
          <a:p>
            <a:pPr marL="585216" lvl="1" indent="0">
              <a:buNone/>
            </a:pPr>
            <a:r>
              <a:rPr lang="fi-FI" sz="1200" dirty="0">
                <a:latin typeface="Arial" panose="020B0604020202020204" pitchFamily="34" charset="0"/>
                <a:cs typeface="Arial" panose="020B0604020202020204" pitchFamily="34" charset="0"/>
              </a:rPr>
              <a:t>Holopainen, A. (2001). Suomi ja huumeet, tietopaketti huumeista. Riippuvuus. Helsinki: </a:t>
            </a:r>
            <a:r>
              <a:rPr lang="fi-FI" sz="1200" dirty="0" err="1">
                <a:latin typeface="Arial" panose="020B0604020202020204" pitchFamily="34" charset="0"/>
                <a:cs typeface="Arial" panose="020B0604020202020204" pitchFamily="34" charset="0"/>
              </a:rPr>
              <a:t>Westpoint</a:t>
            </a:r>
            <a:r>
              <a:rPr lang="fi-FI" sz="1200" dirty="0">
                <a:latin typeface="Arial" panose="020B0604020202020204" pitchFamily="34" charset="0"/>
                <a:cs typeface="Arial" panose="020B0604020202020204" pitchFamily="34" charset="0"/>
              </a:rPr>
              <a:t> </a:t>
            </a:r>
          </a:p>
          <a:p>
            <a:pPr marL="585216" lvl="1" indent="0">
              <a:buNone/>
            </a:pPr>
            <a:endParaRPr lang="fi-FI" sz="1200" dirty="0">
              <a:latin typeface="Arial" panose="020B0604020202020204" pitchFamily="34" charset="0"/>
              <a:cs typeface="Arial" panose="020B0604020202020204" pitchFamily="34" charset="0"/>
            </a:endParaRPr>
          </a:p>
          <a:p>
            <a:pPr marL="585216" lvl="1" indent="0">
              <a:buNone/>
            </a:pPr>
            <a:r>
              <a:rPr lang="fi-FI" sz="1200" dirty="0">
                <a:latin typeface="Arial" panose="020B0604020202020204" pitchFamily="34" charset="0"/>
                <a:cs typeface="Arial" panose="020B0604020202020204" pitchFamily="34" charset="0"/>
              </a:rPr>
              <a:t>Viljamaa, J. (2011). Pakko saada. Addiktoitunut yhteiskunta. Dopamiini </a:t>
            </a:r>
            <a:r>
              <a:rPr lang="fi-FI" sz="1200" dirty="0" err="1">
                <a:latin typeface="Arial" panose="020B0604020202020204" pitchFamily="34" charset="0"/>
                <a:cs typeface="Arial" panose="020B0604020202020204" pitchFamily="34" charset="0"/>
              </a:rPr>
              <a:t>kou</a:t>
            </a:r>
            <a:r>
              <a:rPr lang="fi-FI" sz="1200" dirty="0">
                <a:latin typeface="Arial" panose="020B0604020202020204" pitchFamily="34" charset="0"/>
                <a:cs typeface="Arial" panose="020B0604020202020204" pitchFamily="34" charset="0"/>
              </a:rPr>
              <a:t>-kussa.  Helsinki: WSOY</a:t>
            </a:r>
          </a:p>
          <a:p>
            <a:pPr marL="585216" lvl="1" indent="0">
              <a:buNone/>
            </a:pPr>
            <a:endParaRPr lang="fi-FI" sz="1200" dirty="0">
              <a:latin typeface="Arial" panose="020B0604020202020204" pitchFamily="34" charset="0"/>
              <a:cs typeface="Arial" panose="020B0604020202020204" pitchFamily="34" charset="0"/>
            </a:endParaRPr>
          </a:p>
          <a:p>
            <a:pPr marL="585216" lvl="1" indent="0">
              <a:buNone/>
            </a:pPr>
            <a:r>
              <a:rPr lang="fi-FI" sz="1200" dirty="0">
                <a:latin typeface="Arial" panose="020B0604020202020204" pitchFamily="34" charset="0"/>
                <a:cs typeface="Arial" panose="020B0604020202020204" pitchFamily="34" charset="0"/>
              </a:rPr>
              <a:t>Päihdelinkki. (2019). Testit ja laskurit. Saatavilla. </a:t>
            </a:r>
          </a:p>
          <a:p>
            <a:pPr marL="585216" lvl="1" indent="0">
              <a:buNone/>
            </a:pPr>
            <a:r>
              <a:rPr lang="fi-FI" sz="1200" dirty="0">
                <a:latin typeface="Arial" panose="020B0604020202020204" pitchFamily="34" charset="0"/>
                <a:cs typeface="Arial" panose="020B0604020202020204" pitchFamily="34" charset="0"/>
                <a:hlinkClick r:id="rId3"/>
              </a:rPr>
              <a:t>	https://paihdelinkki.fi/fi/testit-ja-laskurit</a:t>
            </a:r>
            <a:r>
              <a:rPr lang="fi-FI" sz="1200" dirty="0">
                <a:latin typeface="Arial" panose="020B0604020202020204" pitchFamily="34" charset="0"/>
                <a:cs typeface="Arial" panose="020B0604020202020204" pitchFamily="34" charset="0"/>
              </a:rPr>
              <a:t>   </a:t>
            </a:r>
          </a:p>
          <a:p>
            <a:pPr marL="585216" lvl="1" indent="0">
              <a:buNone/>
            </a:pPr>
            <a:r>
              <a:rPr lang="fi-FI" sz="1200" dirty="0"/>
              <a:t>Kansalaisareena. Vertaistoiminta. Saatavilla 20.9.2019</a:t>
            </a:r>
            <a:br>
              <a:rPr lang="fi-FI" sz="1200" dirty="0"/>
            </a:br>
            <a:r>
              <a:rPr lang="fi-FI" sz="1200" dirty="0">
                <a:hlinkClick r:id="rId4"/>
              </a:rPr>
              <a:t>http://www.kansalaisareena.fi/vertaistoiminta/</a:t>
            </a:r>
            <a:r>
              <a:rPr lang="fi-FI" sz="1200" dirty="0"/>
              <a:t> </a:t>
            </a:r>
            <a:r>
              <a:rPr lang="fi-FI" dirty="0"/>
              <a:t> </a:t>
            </a:r>
          </a:p>
          <a:p>
            <a:pPr marL="585216" lvl="1" indent="0">
              <a:buNone/>
            </a:pPr>
            <a:r>
              <a:rPr lang="fi-FI" sz="1300" dirty="0"/>
              <a:t>Mielenterveystalo. Vertaistuki. Saatavilla 9.10.2019 </a:t>
            </a:r>
            <a:br>
              <a:rPr lang="fi-FI" sz="1300" dirty="0"/>
            </a:br>
            <a:r>
              <a:rPr lang="fi-FI" sz="1300" dirty="0">
                <a:hlinkClick r:id="rId5"/>
              </a:rPr>
              <a:t>https://www.mielenterveystalo.fi/aikuiset/itsehoito-ja-oppaat/oppaat/psykoosi/Pages/vertaistuki.aspx</a:t>
            </a:r>
            <a:r>
              <a:rPr lang="fi-FI" sz="1300" dirty="0"/>
              <a:t> </a:t>
            </a:r>
            <a:endParaRPr lang="fi-FI" sz="600" dirty="0">
              <a:latin typeface="Arial" panose="020B0604020202020204" pitchFamily="34" charset="0"/>
              <a:cs typeface="Arial" panose="020B0604020202020204" pitchFamily="34" charset="0"/>
            </a:endParaRPr>
          </a:p>
          <a:p>
            <a:pPr marL="585216" lvl="1" indent="0">
              <a:buNone/>
            </a:pPr>
            <a:r>
              <a:rPr lang="fi-FI" sz="8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99470974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7302</TotalTime>
  <Words>3772</Words>
  <Application>Microsoft Office PowerPoint</Application>
  <PresentationFormat>Näytössä katseltava diaesitys (4:3)</PresentationFormat>
  <Paragraphs>351</Paragraphs>
  <Slides>52</Slides>
  <Notes>0</Notes>
  <HiddenSlides>0</HiddenSlides>
  <MMClips>0</MMClips>
  <ScaleCrop>false</ScaleCrop>
  <HeadingPairs>
    <vt:vector size="6" baseType="variant">
      <vt:variant>
        <vt:lpstr>Käytetyt fontit</vt:lpstr>
      </vt:variant>
      <vt:variant>
        <vt:i4>7</vt:i4>
      </vt:variant>
      <vt:variant>
        <vt:lpstr>Teema</vt:lpstr>
      </vt:variant>
      <vt:variant>
        <vt:i4>1</vt:i4>
      </vt:variant>
      <vt:variant>
        <vt:lpstr>Dian otsikot</vt:lpstr>
      </vt:variant>
      <vt:variant>
        <vt:i4>52</vt:i4>
      </vt:variant>
    </vt:vector>
  </HeadingPairs>
  <TitlesOfParts>
    <vt:vector size="60" baseType="lpstr">
      <vt:lpstr>Arial</vt:lpstr>
      <vt:lpstr>Book Antiqua</vt:lpstr>
      <vt:lpstr>Courier New</vt:lpstr>
      <vt:lpstr>Lucida Sans</vt:lpstr>
      <vt:lpstr>Wingdings</vt:lpstr>
      <vt:lpstr>Wingdings 2</vt:lpstr>
      <vt:lpstr>Wingdings 3</vt:lpstr>
      <vt:lpstr>Apex</vt:lpstr>
      <vt:lpstr>Entä jos riippuvainen olisitkin sinä?</vt:lpstr>
      <vt:lpstr>TAUSTA</vt:lpstr>
      <vt:lpstr>OPINNÄYTETYÖ </vt:lpstr>
      <vt:lpstr>TAVOITTEET</vt:lpstr>
      <vt:lpstr>PowerPoint-esitys</vt:lpstr>
      <vt:lpstr>JOHDANTOA</vt:lpstr>
      <vt:lpstr>YLEISTÄ RIIPPUVUUDESTA</vt:lpstr>
      <vt:lpstr>TOIMINNALLINEN TAI AINEELLINEN RIIPPUVUUS</vt:lpstr>
      <vt:lpstr>YLEISTÄ RIIPPUVUUDESTA</vt:lpstr>
      <vt:lpstr>YLEISTÄ RIIPPUVUUDESTA</vt:lpstr>
      <vt:lpstr>PowerPoint-esitys</vt:lpstr>
      <vt:lpstr>RIIPPUVUUS</vt:lpstr>
      <vt:lpstr>PowerPoint-esitys</vt:lpstr>
      <vt:lpstr>FYYSINEN RIIPPUVUUS</vt:lpstr>
      <vt:lpstr>FYYSINEN RIIPPUVUUS</vt:lpstr>
      <vt:lpstr>PSYYKKINEN RIIPPUVUUS</vt:lpstr>
      <vt:lpstr>PSYYKKINEN RIIPPUVUUS</vt:lpstr>
      <vt:lpstr>SOSIAALINEN RIIPPUVUUS</vt:lpstr>
      <vt:lpstr>SOSIAALINEN RIIPPUVUUS</vt:lpstr>
      <vt:lpstr>RIIPPUVUUDEN SYNTY</vt:lpstr>
      <vt:lpstr>PowerPoint-esitys</vt:lpstr>
      <vt:lpstr>MIKSI IHMISET ADDIKTOITUU?</vt:lpstr>
      <vt:lpstr>PowerPoint-esitys</vt:lpstr>
      <vt:lpstr>MIELIHYVÄ HORMONIEN SELITYSTEORIA</vt:lpstr>
      <vt:lpstr>MIELIHYVÄ HORMONIEN SELITYSTEORIA</vt:lpstr>
      <vt:lpstr>RIIPPUVUUDEN ILLUUSIO </vt:lpstr>
      <vt:lpstr>PERIYTYYKÖ ADDIKTIO?</vt:lpstr>
      <vt:lpstr>PERIYTYYKÖ ADDIKTIO?</vt:lpstr>
      <vt:lpstr>RIIPPUVUUDEN TUNNISTAMINEN</vt:lpstr>
      <vt:lpstr>TYÖVÄLINEITÄ ADDIKTION TUNNISTAMISEEN</vt:lpstr>
      <vt:lpstr>RIIPPUVUUDEN HOITO</vt:lpstr>
      <vt:lpstr>PowerPoint-esitys</vt:lpstr>
      <vt:lpstr>HOIDOSSA HUOMIOITAVAA</vt:lpstr>
      <vt:lpstr>PowerPoint-esitys</vt:lpstr>
      <vt:lpstr>VERTAISTUKI HOITOMUOTONA</vt:lpstr>
      <vt:lpstr>PowerPoint-esitys</vt:lpstr>
      <vt:lpstr>RIIPPUVUUDEN ENNALTAEHKÄISY</vt:lpstr>
      <vt:lpstr>ADDIKTIEN HAASTATTELUT</vt:lpstr>
      <vt:lpstr>ADDIKTIEN HAASTATTELUT</vt:lpstr>
      <vt:lpstr>RIIPPUVUUSKÄYTTÄYTYMINEN</vt:lpstr>
      <vt:lpstr>PowerPoint-esitys</vt:lpstr>
      <vt:lpstr>RIIPPUVUUSKÄYTTÄYTYMISEN  SYKLISET VAIHEET</vt:lpstr>
      <vt:lpstr>KUN TARKASTELLAAN RIIPPUVUUSKÄYTTÄYTYMISTÄ</vt:lpstr>
      <vt:lpstr>1. MYÖNTEINEN RIIPPUMATTOMUUS</vt:lpstr>
      <vt:lpstr>2. MYÖNTEINEN RIIPPUVAISUUS</vt:lpstr>
      <vt:lpstr>3. KIELTEINEN RIIPPUVAISUUS</vt:lpstr>
      <vt:lpstr>4. KIELTEINEN RIIPPUMATTOMUUS</vt:lpstr>
      <vt:lpstr>RIIPPUVUUSKÄYTTÄYTYMINEN</vt:lpstr>
      <vt:lpstr>Hoitajana riippuvaiselle</vt:lpstr>
      <vt:lpstr>PowerPoint-esitys</vt:lpstr>
      <vt:lpstr>PowerPoint-esitys</vt:lpstr>
      <vt:lpstr>Lähteet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qopetus</dc:creator>
  <cp:lastModifiedBy>Nico Laine</cp:lastModifiedBy>
  <cp:revision>116</cp:revision>
  <dcterms:created xsi:type="dcterms:W3CDTF">2014-09-16T21:28:23Z</dcterms:created>
  <dcterms:modified xsi:type="dcterms:W3CDTF">2019-11-21T21:29:35Z</dcterms:modified>
</cp:coreProperties>
</file>