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57" r:id="rId6"/>
    <p:sldId id="258" r:id="rId7"/>
    <p:sldId id="268" r:id="rId8"/>
    <p:sldId id="262" r:id="rId9"/>
    <p:sldId id="259" r:id="rId10"/>
    <p:sldId id="260" r:id="rId11"/>
    <p:sldId id="261" r:id="rId12"/>
    <p:sldId id="263" r:id="rId13"/>
    <p:sldId id="264" r:id="rId14"/>
    <p:sldId id="270" r:id="rId15"/>
    <p:sldId id="271" r:id="rId16"/>
    <p:sldId id="272" r:id="rId17"/>
    <p:sldId id="269"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9E99CD-AE79-42C0-9E8C-9F4D70E89A93}" v="2" dt="2022-03-14T18:35:23.187"/>
    <p1510:client id="{1E6E597C-316B-45B0-831C-822C38C3E2C5}" v="6" dt="2022-02-24T10:42:24.213"/>
    <p1510:client id="{864BDDDB-FF60-48F3-BD20-2BF1FB0FFA7A}" v="2" dt="2022-02-23T16:08:29.2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3" d="100"/>
          <a:sy n="113" d="100"/>
        </p:scale>
        <p:origin x="31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i-FI"/>
              <a:t>Muokkaa ots. perustyyl. napsautt.</a:t>
            </a:r>
            <a:endParaRPr lang="en-US"/>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endParaRPr lang="en-US"/>
          </a:p>
        </p:txBody>
      </p:sp>
      <p:sp>
        <p:nvSpPr>
          <p:cNvPr id="4" name="Date Placeholder 3"/>
          <p:cNvSpPr>
            <a:spLocks noGrp="1"/>
          </p:cNvSpPr>
          <p:nvPr>
            <p:ph type="dt" sz="half" idx="10"/>
          </p:nvPr>
        </p:nvSpPr>
        <p:spPr/>
        <p:txBody>
          <a:bodyPr/>
          <a:lstStyle/>
          <a:p>
            <a:fld id="{E4897E5E-4174-48B9-B1EB-F2F14753B488}" type="datetimeFigureOut">
              <a:rPr lang="fi-FI" smtClean="0"/>
              <a:t>14.3.2022</a:t>
            </a:fld>
            <a:endParaRPr lang="fi-FI"/>
          </a:p>
        </p:txBody>
      </p:sp>
      <p:sp>
        <p:nvSpPr>
          <p:cNvPr id="5" name="Footer Placeholder 4"/>
          <p:cNvSpPr>
            <a:spLocks noGrp="1"/>
          </p:cNvSpPr>
          <p:nvPr>
            <p:ph type="ftr" sz="quarter" idx="11"/>
          </p:nvPr>
        </p:nvSpPr>
        <p:spPr/>
        <p:txBody>
          <a:bodyPr/>
          <a:lstStyle/>
          <a:p>
            <a:endParaRPr lang="fi-FI"/>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AB66470F-E686-4205-8B57-F9729BD6D439}" type="slidenum">
              <a:rPr lang="fi-FI" smtClean="0"/>
              <a:t>‹#›</a:t>
            </a:fld>
            <a:endParaRPr lang="fi-FI"/>
          </a:p>
        </p:txBody>
      </p:sp>
    </p:spTree>
    <p:extLst>
      <p:ext uri="{BB962C8B-B14F-4D97-AF65-F5344CB8AC3E}">
        <p14:creationId xmlns:p14="http://schemas.microsoft.com/office/powerpoint/2010/main" val="3956770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i-FI"/>
              <a:t>Muokkaa ots. perustyyl. napsautt.</a:t>
            </a:r>
            <a:endParaRPr lang="en-US"/>
          </a:p>
        </p:txBody>
      </p:sp>
      <p:sp>
        <p:nvSpPr>
          <p:cNvPr id="3" name="Content Placeholder 2"/>
          <p:cNvSpPr>
            <a:spLocks noGrp="1"/>
          </p:cNvSpPr>
          <p:nvPr>
            <p:ph idx="1"/>
          </p:nvPr>
        </p:nvSpPr>
        <p:spPr>
          <a:xfrm>
            <a:off x="2589212" y="2133600"/>
            <a:ext cx="8915400" cy="377762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4" name="Date Placeholder 3"/>
          <p:cNvSpPr>
            <a:spLocks noGrp="1"/>
          </p:cNvSpPr>
          <p:nvPr>
            <p:ph type="dt" sz="half" idx="10"/>
          </p:nvPr>
        </p:nvSpPr>
        <p:spPr/>
        <p:txBody>
          <a:bodyPr/>
          <a:lstStyle/>
          <a:p>
            <a:fld id="{E4897E5E-4174-48B9-B1EB-F2F14753B488}" type="datetimeFigureOut">
              <a:rPr lang="fi-FI" smtClean="0"/>
              <a:t>14.3.2022</a:t>
            </a:fld>
            <a:endParaRPr lang="fi-FI"/>
          </a:p>
        </p:txBody>
      </p:sp>
      <p:sp>
        <p:nvSpPr>
          <p:cNvPr id="5" name="Footer Placeholder 4"/>
          <p:cNvSpPr>
            <a:spLocks noGrp="1"/>
          </p:cNvSpPr>
          <p:nvPr>
            <p:ph type="ftr" sz="quarter" idx="11"/>
          </p:nvPr>
        </p:nvSpPr>
        <p:spPr/>
        <p:txBody>
          <a:bodyPr/>
          <a:lstStyle/>
          <a:p>
            <a:endParaRPr lang="fi-FI"/>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B66470F-E686-4205-8B57-F9729BD6D439}" type="slidenum">
              <a:rPr lang="fi-FI" smtClean="0"/>
              <a:t>‹#›</a:t>
            </a:fld>
            <a:endParaRPr lang="fi-FI"/>
          </a:p>
        </p:txBody>
      </p:sp>
    </p:spTree>
    <p:extLst>
      <p:ext uri="{BB962C8B-B14F-4D97-AF65-F5344CB8AC3E}">
        <p14:creationId xmlns:p14="http://schemas.microsoft.com/office/powerpoint/2010/main" val="211644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i-FI"/>
              <a:t>Muokkaa ots. perustyyl. napsautt.</a:t>
            </a:r>
            <a:endParaRPr lang="en-US"/>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E4897E5E-4174-48B9-B1EB-F2F14753B488}" type="datetimeFigureOut">
              <a:rPr lang="fi-FI" smtClean="0"/>
              <a:t>14.3.2022</a:t>
            </a:fld>
            <a:endParaRPr lang="fi-FI"/>
          </a:p>
        </p:txBody>
      </p:sp>
      <p:sp>
        <p:nvSpPr>
          <p:cNvPr id="5" name="Footer Placeholder 4"/>
          <p:cNvSpPr>
            <a:spLocks noGrp="1"/>
          </p:cNvSpPr>
          <p:nvPr>
            <p:ph type="ftr" sz="quarter" idx="11"/>
          </p:nvPr>
        </p:nvSpPr>
        <p:spPr/>
        <p:txBody>
          <a:bodyPr/>
          <a:lstStyle/>
          <a:p>
            <a:endParaRPr lang="fi-FI"/>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B66470F-E686-4205-8B57-F9729BD6D439}" type="slidenum">
              <a:rPr lang="fi-FI" smtClean="0"/>
              <a:t>‹#›</a:t>
            </a:fld>
            <a:endParaRPr lang="fi-FI"/>
          </a:p>
        </p:txBody>
      </p:sp>
    </p:spTree>
    <p:extLst>
      <p:ext uri="{BB962C8B-B14F-4D97-AF65-F5344CB8AC3E}">
        <p14:creationId xmlns:p14="http://schemas.microsoft.com/office/powerpoint/2010/main" val="18553826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i-FI"/>
              <a:t>Muokkaa ots. perustyyl. napsautt.</a:t>
            </a:r>
            <a:endParaRPr lang="en-US"/>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5" name="Date Placeholder 4"/>
          <p:cNvSpPr>
            <a:spLocks noGrp="1"/>
          </p:cNvSpPr>
          <p:nvPr>
            <p:ph type="dt" sz="half" idx="10"/>
          </p:nvPr>
        </p:nvSpPr>
        <p:spPr/>
        <p:txBody>
          <a:bodyPr/>
          <a:lstStyle/>
          <a:p>
            <a:fld id="{E4897E5E-4174-48B9-B1EB-F2F14753B488}" type="datetimeFigureOut">
              <a:rPr lang="fi-FI" smtClean="0"/>
              <a:t>14.3.2022</a:t>
            </a:fld>
            <a:endParaRPr lang="fi-FI"/>
          </a:p>
        </p:txBody>
      </p:sp>
      <p:sp>
        <p:nvSpPr>
          <p:cNvPr id="6" name="Footer Placeholder 5"/>
          <p:cNvSpPr>
            <a:spLocks noGrp="1"/>
          </p:cNvSpPr>
          <p:nvPr>
            <p:ph type="ftr" sz="quarter" idx="11"/>
          </p:nvPr>
        </p:nvSpPr>
        <p:spPr/>
        <p:txBody>
          <a:bodyPr/>
          <a:lstStyle/>
          <a:p>
            <a:endParaRPr lang="fi-FI"/>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AB66470F-E686-4205-8B57-F9729BD6D439}" type="slidenum">
              <a:rPr lang="fi-FI" smtClean="0"/>
              <a:t>‹#›</a:t>
            </a:fld>
            <a:endParaRPr lang="fi-FI"/>
          </a:p>
        </p:txBody>
      </p:sp>
    </p:spTree>
    <p:extLst>
      <p:ext uri="{BB962C8B-B14F-4D97-AF65-F5344CB8AC3E}">
        <p14:creationId xmlns:p14="http://schemas.microsoft.com/office/powerpoint/2010/main" val="2960000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i-FI"/>
              <a:t>Muokkaa ots. perustyyl. napsautt.</a:t>
            </a:r>
            <a:endParaRPr lang="en-US"/>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7" name="Date Placeholder 6"/>
          <p:cNvSpPr>
            <a:spLocks noGrp="1"/>
          </p:cNvSpPr>
          <p:nvPr>
            <p:ph type="dt" sz="half" idx="10"/>
          </p:nvPr>
        </p:nvSpPr>
        <p:spPr/>
        <p:txBody>
          <a:bodyPr/>
          <a:lstStyle/>
          <a:p>
            <a:fld id="{E4897E5E-4174-48B9-B1EB-F2F14753B488}" type="datetimeFigureOut">
              <a:rPr lang="fi-FI" smtClean="0"/>
              <a:t>14.3.2022</a:t>
            </a:fld>
            <a:endParaRPr lang="fi-FI"/>
          </a:p>
        </p:txBody>
      </p:sp>
      <p:sp>
        <p:nvSpPr>
          <p:cNvPr id="8" name="Footer Placeholder 7"/>
          <p:cNvSpPr>
            <a:spLocks noGrp="1"/>
          </p:cNvSpPr>
          <p:nvPr>
            <p:ph type="ftr" sz="quarter" idx="11"/>
          </p:nvPr>
        </p:nvSpPr>
        <p:spPr/>
        <p:txBody>
          <a:bodyPr/>
          <a:lstStyle/>
          <a:p>
            <a:endParaRPr lang="fi-FI"/>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B66470F-E686-4205-8B57-F9729BD6D439}" type="slidenum">
              <a:rPr lang="fi-FI" smtClean="0"/>
              <a:t>‹#›</a:t>
            </a:fld>
            <a:endParaRPr lang="fi-FI"/>
          </a:p>
        </p:txBody>
      </p:sp>
    </p:spTree>
    <p:extLst>
      <p:ext uri="{BB962C8B-B14F-4D97-AF65-F5344CB8AC3E}">
        <p14:creationId xmlns:p14="http://schemas.microsoft.com/office/powerpoint/2010/main" val="514831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a:p>
        </p:txBody>
      </p:sp>
      <p:sp>
        <p:nvSpPr>
          <p:cNvPr id="3" name="Date Placeholder 2"/>
          <p:cNvSpPr>
            <a:spLocks noGrp="1"/>
          </p:cNvSpPr>
          <p:nvPr>
            <p:ph type="dt" sz="half" idx="10"/>
          </p:nvPr>
        </p:nvSpPr>
        <p:spPr/>
        <p:txBody>
          <a:bodyPr/>
          <a:lstStyle/>
          <a:p>
            <a:fld id="{E4897E5E-4174-48B9-B1EB-F2F14753B488}" type="datetimeFigureOut">
              <a:rPr lang="fi-FI" smtClean="0"/>
              <a:t>14.3.2022</a:t>
            </a:fld>
            <a:endParaRPr lang="fi-FI"/>
          </a:p>
        </p:txBody>
      </p:sp>
      <p:sp>
        <p:nvSpPr>
          <p:cNvPr id="4" name="Footer Placeholder 3"/>
          <p:cNvSpPr>
            <a:spLocks noGrp="1"/>
          </p:cNvSpPr>
          <p:nvPr>
            <p:ph type="ftr" sz="quarter" idx="11"/>
          </p:nvPr>
        </p:nvSpPr>
        <p:spPr/>
        <p:txBody>
          <a:bodyPr/>
          <a:lstStyle/>
          <a:p>
            <a:endParaRPr lang="fi-FI"/>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AB66470F-E686-4205-8B57-F9729BD6D439}" type="slidenum">
              <a:rPr lang="fi-FI" smtClean="0"/>
              <a:t>‹#›</a:t>
            </a:fld>
            <a:endParaRPr lang="fi-FI"/>
          </a:p>
        </p:txBody>
      </p:sp>
    </p:spTree>
    <p:extLst>
      <p:ext uri="{BB962C8B-B14F-4D97-AF65-F5344CB8AC3E}">
        <p14:creationId xmlns:p14="http://schemas.microsoft.com/office/powerpoint/2010/main" val="628728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897E5E-4174-48B9-B1EB-F2F14753B488}" type="datetimeFigureOut">
              <a:rPr lang="fi-FI" smtClean="0"/>
              <a:t>14.3.2022</a:t>
            </a:fld>
            <a:endParaRPr lang="fi-FI"/>
          </a:p>
        </p:txBody>
      </p:sp>
      <p:sp>
        <p:nvSpPr>
          <p:cNvPr id="3" name="Footer Placeholder 2"/>
          <p:cNvSpPr>
            <a:spLocks noGrp="1"/>
          </p:cNvSpPr>
          <p:nvPr>
            <p:ph type="ftr" sz="quarter" idx="11"/>
          </p:nvPr>
        </p:nvSpPr>
        <p:spPr/>
        <p:txBody>
          <a:bodyPr/>
          <a:lstStyle/>
          <a:p>
            <a:endParaRPr lang="fi-FI"/>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AB66470F-E686-4205-8B57-F9729BD6D439}" type="slidenum">
              <a:rPr lang="fi-FI" smtClean="0"/>
              <a:t>‹#›</a:t>
            </a:fld>
            <a:endParaRPr lang="fi-FI"/>
          </a:p>
        </p:txBody>
      </p:sp>
    </p:spTree>
    <p:extLst>
      <p:ext uri="{BB962C8B-B14F-4D97-AF65-F5344CB8AC3E}">
        <p14:creationId xmlns:p14="http://schemas.microsoft.com/office/powerpoint/2010/main" val="279682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i-FI"/>
              <a:t>Muokkaa ots. perustyyl. napsautt.</a:t>
            </a:r>
            <a:endParaRPr lang="en-US"/>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E4897E5E-4174-48B9-B1EB-F2F14753B488}" type="datetimeFigureOut">
              <a:rPr lang="fi-FI" smtClean="0"/>
              <a:t>14.3.2022</a:t>
            </a:fld>
            <a:endParaRPr lang="fi-FI"/>
          </a:p>
        </p:txBody>
      </p:sp>
      <p:sp>
        <p:nvSpPr>
          <p:cNvPr id="6" name="Footer Placeholder 5"/>
          <p:cNvSpPr>
            <a:spLocks noGrp="1"/>
          </p:cNvSpPr>
          <p:nvPr>
            <p:ph type="ftr" sz="quarter" idx="11"/>
          </p:nvPr>
        </p:nvSpPr>
        <p:spPr/>
        <p:txBody>
          <a:bodyPr/>
          <a:lstStyle/>
          <a:p>
            <a:endParaRPr lang="fi-FI"/>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B66470F-E686-4205-8B57-F9729BD6D439}" type="slidenum">
              <a:rPr lang="fi-FI" smtClean="0"/>
              <a:t>‹#›</a:t>
            </a:fld>
            <a:endParaRPr lang="fi-FI"/>
          </a:p>
        </p:txBody>
      </p:sp>
    </p:spTree>
    <p:extLst>
      <p:ext uri="{BB962C8B-B14F-4D97-AF65-F5344CB8AC3E}">
        <p14:creationId xmlns:p14="http://schemas.microsoft.com/office/powerpoint/2010/main" val="21741398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i-FI"/>
              <a:t>Muokkaa ots. perustyyl. napsautt.</a:t>
            </a:r>
            <a:endParaRPr lang="en-US"/>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a:t>Lisää kuva napsauttamalla kuvaketta</a:t>
            </a:r>
            <a:endParaRPr lang="en-US"/>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E4897E5E-4174-48B9-B1EB-F2F14753B488}" type="datetimeFigureOut">
              <a:rPr lang="fi-FI" smtClean="0"/>
              <a:t>14.3.2022</a:t>
            </a:fld>
            <a:endParaRPr lang="fi-FI"/>
          </a:p>
        </p:txBody>
      </p:sp>
      <p:sp>
        <p:nvSpPr>
          <p:cNvPr id="6" name="Footer Placeholder 5"/>
          <p:cNvSpPr>
            <a:spLocks noGrp="1"/>
          </p:cNvSpPr>
          <p:nvPr>
            <p:ph type="ftr" sz="quarter" idx="11"/>
          </p:nvPr>
        </p:nvSpPr>
        <p:spPr/>
        <p:txBody>
          <a:bodyPr/>
          <a:lstStyle/>
          <a:p>
            <a:endParaRPr lang="fi-FI"/>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B66470F-E686-4205-8B57-F9729BD6D439}" type="slidenum">
              <a:rPr lang="fi-FI" smtClean="0"/>
              <a:t>‹#›</a:t>
            </a:fld>
            <a:endParaRPr lang="fi-FI"/>
          </a:p>
        </p:txBody>
      </p:sp>
    </p:spTree>
    <p:extLst>
      <p:ext uri="{BB962C8B-B14F-4D97-AF65-F5344CB8AC3E}">
        <p14:creationId xmlns:p14="http://schemas.microsoft.com/office/powerpoint/2010/main" val="2961103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tsikko ja kuvateksti">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i-FI"/>
              <a:t>Muokkaa ots. perustyyl. napsautt.</a:t>
            </a:r>
            <a:endParaRPr lang="en-US"/>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E4897E5E-4174-48B9-B1EB-F2F14753B488}" type="datetimeFigureOut">
              <a:rPr lang="fi-FI" smtClean="0"/>
              <a:t>14.3.2022</a:t>
            </a:fld>
            <a:endParaRPr lang="fi-FI"/>
          </a:p>
        </p:txBody>
      </p:sp>
      <p:sp>
        <p:nvSpPr>
          <p:cNvPr id="5" name="Footer Placeholder 4"/>
          <p:cNvSpPr>
            <a:spLocks noGrp="1"/>
          </p:cNvSpPr>
          <p:nvPr>
            <p:ph type="ftr" sz="quarter" idx="11"/>
          </p:nvPr>
        </p:nvSpPr>
        <p:spPr/>
        <p:txBody>
          <a:bodyPr/>
          <a:lstStyle/>
          <a:p>
            <a:endParaRPr lang="fi-FI"/>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B66470F-E686-4205-8B57-F9729BD6D439}" type="slidenum">
              <a:rPr lang="fi-FI" smtClean="0"/>
              <a:t>‹#›</a:t>
            </a:fld>
            <a:endParaRPr lang="fi-FI"/>
          </a:p>
        </p:txBody>
      </p:sp>
    </p:spTree>
    <p:extLst>
      <p:ext uri="{BB962C8B-B14F-4D97-AF65-F5344CB8AC3E}">
        <p14:creationId xmlns:p14="http://schemas.microsoft.com/office/powerpoint/2010/main" val="2539689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Lainaus ja kuvateksti">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i-FI"/>
              <a:t>Muokkaa ots. perustyyl. napsautt.</a:t>
            </a:r>
            <a:endParaRPr lang="en-US"/>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E4897E5E-4174-48B9-B1EB-F2F14753B488}" type="datetimeFigureOut">
              <a:rPr lang="fi-FI" smtClean="0"/>
              <a:t>14.3.2022</a:t>
            </a:fld>
            <a:endParaRPr lang="fi-FI"/>
          </a:p>
        </p:txBody>
      </p:sp>
      <p:sp>
        <p:nvSpPr>
          <p:cNvPr id="5" name="Footer Placeholder 4"/>
          <p:cNvSpPr>
            <a:spLocks noGrp="1"/>
          </p:cNvSpPr>
          <p:nvPr>
            <p:ph type="ftr" sz="quarter" idx="11"/>
          </p:nvPr>
        </p:nvSpPr>
        <p:spPr/>
        <p:txBody>
          <a:bodyPr/>
          <a:lstStyle/>
          <a:p>
            <a:endParaRPr lang="fi-FI"/>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B66470F-E686-4205-8B57-F9729BD6D439}" type="slidenum">
              <a:rPr lang="fi-FI" smtClean="0"/>
              <a:t>‹#›</a:t>
            </a:fld>
            <a:endParaRPr lang="fi-FI"/>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29171118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imikortti">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i-FI"/>
              <a:t>Muokkaa ots. perustyyl. napsautt.</a:t>
            </a:r>
            <a:endParaRPr lang="en-US"/>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i-FI"/>
              <a:t>Muokkaa tekstin perustyylejä napsauttamalla</a:t>
            </a:r>
          </a:p>
        </p:txBody>
      </p:sp>
      <p:sp>
        <p:nvSpPr>
          <p:cNvPr id="5" name="Date Placeholder 4"/>
          <p:cNvSpPr>
            <a:spLocks noGrp="1"/>
          </p:cNvSpPr>
          <p:nvPr>
            <p:ph type="dt" sz="half" idx="10"/>
          </p:nvPr>
        </p:nvSpPr>
        <p:spPr/>
        <p:txBody>
          <a:bodyPr/>
          <a:lstStyle/>
          <a:p>
            <a:fld id="{E4897E5E-4174-48B9-B1EB-F2F14753B488}" type="datetimeFigureOut">
              <a:rPr lang="fi-FI" smtClean="0"/>
              <a:t>14.3.2022</a:t>
            </a:fld>
            <a:endParaRPr lang="fi-FI"/>
          </a:p>
        </p:txBody>
      </p:sp>
      <p:sp>
        <p:nvSpPr>
          <p:cNvPr id="6" name="Footer Placeholder 5"/>
          <p:cNvSpPr>
            <a:spLocks noGrp="1"/>
          </p:cNvSpPr>
          <p:nvPr>
            <p:ph type="ftr" sz="quarter" idx="11"/>
          </p:nvPr>
        </p:nvSpPr>
        <p:spPr/>
        <p:txBody>
          <a:bodyPr/>
          <a:lstStyle/>
          <a:p>
            <a:endParaRPr lang="fi-FI"/>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B66470F-E686-4205-8B57-F9729BD6D439}" type="slidenum">
              <a:rPr lang="fi-FI" smtClean="0"/>
              <a:t>‹#›</a:t>
            </a:fld>
            <a:endParaRPr lang="fi-FI"/>
          </a:p>
        </p:txBody>
      </p:sp>
    </p:spTree>
    <p:extLst>
      <p:ext uri="{BB962C8B-B14F-4D97-AF65-F5344CB8AC3E}">
        <p14:creationId xmlns:p14="http://schemas.microsoft.com/office/powerpoint/2010/main" val="41093967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Lainauksen nimikortti">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i-FI"/>
              <a:t>Muokkaa ots. perustyyl. napsautt.</a:t>
            </a:r>
            <a:endParaRPr lang="en-US"/>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i-FI"/>
              <a:t>Muokkaa tekstin perustyylejä napsauttamalla</a:t>
            </a:r>
          </a:p>
        </p:txBody>
      </p:sp>
      <p:sp>
        <p:nvSpPr>
          <p:cNvPr id="5" name="Date Placeholder 4"/>
          <p:cNvSpPr>
            <a:spLocks noGrp="1"/>
          </p:cNvSpPr>
          <p:nvPr>
            <p:ph type="dt" sz="half" idx="10"/>
          </p:nvPr>
        </p:nvSpPr>
        <p:spPr/>
        <p:txBody>
          <a:bodyPr/>
          <a:lstStyle/>
          <a:p>
            <a:fld id="{E4897E5E-4174-48B9-B1EB-F2F14753B488}" type="datetimeFigureOut">
              <a:rPr lang="fi-FI" smtClean="0"/>
              <a:t>14.3.2022</a:t>
            </a:fld>
            <a:endParaRPr lang="fi-FI"/>
          </a:p>
        </p:txBody>
      </p:sp>
      <p:sp>
        <p:nvSpPr>
          <p:cNvPr id="6" name="Footer Placeholder 5"/>
          <p:cNvSpPr>
            <a:spLocks noGrp="1"/>
          </p:cNvSpPr>
          <p:nvPr>
            <p:ph type="ftr" sz="quarter" idx="11"/>
          </p:nvPr>
        </p:nvSpPr>
        <p:spPr/>
        <p:txBody>
          <a:bodyPr/>
          <a:lstStyle/>
          <a:p>
            <a:endParaRPr lang="fi-FI"/>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B66470F-E686-4205-8B57-F9729BD6D439}" type="slidenum">
              <a:rPr lang="fi-FI" smtClean="0"/>
              <a:t>‹#›</a:t>
            </a:fld>
            <a:endParaRPr lang="fi-FI"/>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27685530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osi tai epätosi">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i-FI"/>
              <a:t>Muokkaa ots. perustyyl. napsautt.</a:t>
            </a:r>
            <a:endParaRPr lang="en-US"/>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i-FI"/>
              <a:t>Muokkaa tekstin perustyylejä napsauttamalla</a:t>
            </a:r>
          </a:p>
        </p:txBody>
      </p:sp>
      <p:sp>
        <p:nvSpPr>
          <p:cNvPr id="5" name="Date Placeholder 4"/>
          <p:cNvSpPr>
            <a:spLocks noGrp="1"/>
          </p:cNvSpPr>
          <p:nvPr>
            <p:ph type="dt" sz="half" idx="10"/>
          </p:nvPr>
        </p:nvSpPr>
        <p:spPr/>
        <p:txBody>
          <a:bodyPr/>
          <a:lstStyle/>
          <a:p>
            <a:fld id="{E4897E5E-4174-48B9-B1EB-F2F14753B488}" type="datetimeFigureOut">
              <a:rPr lang="fi-FI" smtClean="0"/>
              <a:t>14.3.2022</a:t>
            </a:fld>
            <a:endParaRPr lang="fi-FI"/>
          </a:p>
        </p:txBody>
      </p:sp>
      <p:sp>
        <p:nvSpPr>
          <p:cNvPr id="6" name="Footer Placeholder 5"/>
          <p:cNvSpPr>
            <a:spLocks noGrp="1"/>
          </p:cNvSpPr>
          <p:nvPr>
            <p:ph type="ftr" sz="quarter" idx="11"/>
          </p:nvPr>
        </p:nvSpPr>
        <p:spPr/>
        <p:txBody>
          <a:bodyPr/>
          <a:lstStyle/>
          <a:p>
            <a:endParaRPr lang="fi-FI"/>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B66470F-E686-4205-8B57-F9729BD6D439}" type="slidenum">
              <a:rPr lang="fi-FI" smtClean="0"/>
              <a:t>‹#›</a:t>
            </a:fld>
            <a:endParaRPr lang="fi-FI"/>
          </a:p>
        </p:txBody>
      </p:sp>
    </p:spTree>
    <p:extLst>
      <p:ext uri="{BB962C8B-B14F-4D97-AF65-F5344CB8AC3E}">
        <p14:creationId xmlns:p14="http://schemas.microsoft.com/office/powerpoint/2010/main" val="1670766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a:p>
        </p:txBody>
      </p:sp>
      <p:sp>
        <p:nvSpPr>
          <p:cNvPr id="3" name="Vertical Text Placeholder 2"/>
          <p:cNvSpPr>
            <a:spLocks noGrp="1"/>
          </p:cNvSpPr>
          <p:nvPr>
            <p:ph type="body" orient="vert" idx="1"/>
          </p:nvPr>
        </p:nvSpPr>
        <p:spPr/>
        <p:txBody>
          <a:bodyPr vert="eaVert" ancho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4" name="Date Placeholder 3"/>
          <p:cNvSpPr>
            <a:spLocks noGrp="1"/>
          </p:cNvSpPr>
          <p:nvPr>
            <p:ph type="dt" sz="half" idx="10"/>
          </p:nvPr>
        </p:nvSpPr>
        <p:spPr/>
        <p:txBody>
          <a:bodyPr/>
          <a:lstStyle/>
          <a:p>
            <a:fld id="{E4897E5E-4174-48B9-B1EB-F2F14753B488}" type="datetimeFigureOut">
              <a:rPr lang="fi-FI" smtClean="0"/>
              <a:t>14.3.2022</a:t>
            </a:fld>
            <a:endParaRPr lang="fi-FI"/>
          </a:p>
        </p:txBody>
      </p:sp>
      <p:sp>
        <p:nvSpPr>
          <p:cNvPr id="5" name="Footer Placeholder 4"/>
          <p:cNvSpPr>
            <a:spLocks noGrp="1"/>
          </p:cNvSpPr>
          <p:nvPr>
            <p:ph type="ftr" sz="quarter" idx="11"/>
          </p:nvPr>
        </p:nvSpPr>
        <p:spPr/>
        <p:txBody>
          <a:bodyPr/>
          <a:lstStyle/>
          <a:p>
            <a:endParaRPr lang="fi-FI"/>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B66470F-E686-4205-8B57-F9729BD6D439}" type="slidenum">
              <a:rPr lang="fi-FI" smtClean="0"/>
              <a:t>‹#›</a:t>
            </a:fld>
            <a:endParaRPr lang="fi-FI"/>
          </a:p>
        </p:txBody>
      </p:sp>
    </p:spTree>
    <p:extLst>
      <p:ext uri="{BB962C8B-B14F-4D97-AF65-F5344CB8AC3E}">
        <p14:creationId xmlns:p14="http://schemas.microsoft.com/office/powerpoint/2010/main" val="20766390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i-FI"/>
              <a:t>Muokkaa ots. perustyyl. napsautt.</a:t>
            </a:r>
            <a:endParaRPr lang="en-US"/>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4" name="Date Placeholder 3"/>
          <p:cNvSpPr>
            <a:spLocks noGrp="1"/>
          </p:cNvSpPr>
          <p:nvPr>
            <p:ph type="dt" sz="half" idx="10"/>
          </p:nvPr>
        </p:nvSpPr>
        <p:spPr/>
        <p:txBody>
          <a:bodyPr/>
          <a:lstStyle/>
          <a:p>
            <a:fld id="{E4897E5E-4174-48B9-B1EB-F2F14753B488}" type="datetimeFigureOut">
              <a:rPr lang="fi-FI" smtClean="0"/>
              <a:t>14.3.2022</a:t>
            </a:fld>
            <a:endParaRPr lang="fi-FI"/>
          </a:p>
        </p:txBody>
      </p:sp>
      <p:sp>
        <p:nvSpPr>
          <p:cNvPr id="5" name="Footer Placeholder 4"/>
          <p:cNvSpPr>
            <a:spLocks noGrp="1"/>
          </p:cNvSpPr>
          <p:nvPr>
            <p:ph type="ftr" sz="quarter" idx="11"/>
          </p:nvPr>
        </p:nvSpPr>
        <p:spPr/>
        <p:txBody>
          <a:bodyPr/>
          <a:lstStyle/>
          <a:p>
            <a:endParaRPr lang="fi-FI"/>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B66470F-E686-4205-8B57-F9729BD6D439}" type="slidenum">
              <a:rPr lang="fi-FI" smtClean="0"/>
              <a:t>‹#›</a:t>
            </a:fld>
            <a:endParaRPr lang="fi-FI"/>
          </a:p>
        </p:txBody>
      </p:sp>
    </p:spTree>
    <p:extLst>
      <p:ext uri="{BB962C8B-B14F-4D97-AF65-F5344CB8AC3E}">
        <p14:creationId xmlns:p14="http://schemas.microsoft.com/office/powerpoint/2010/main" val="37252613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i-FI"/>
              <a:t>Muokkaa ots. perustyyl. napsautt.</a:t>
            </a:r>
            <a:endParaRPr lang="en-US"/>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E4897E5E-4174-48B9-B1EB-F2F14753B488}" type="datetimeFigureOut">
              <a:rPr lang="fi-FI" smtClean="0"/>
              <a:t>14.3.2022</a:t>
            </a:fld>
            <a:endParaRPr lang="fi-FI"/>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i-FI"/>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AB66470F-E686-4205-8B57-F9729BD6D439}" type="slidenum">
              <a:rPr lang="fi-FI" smtClean="0"/>
              <a:t>‹#›</a:t>
            </a:fld>
            <a:endParaRPr lang="fi-FI"/>
          </a:p>
        </p:txBody>
      </p:sp>
    </p:spTree>
    <p:extLst>
      <p:ext uri="{BB962C8B-B14F-4D97-AF65-F5344CB8AC3E}">
        <p14:creationId xmlns:p14="http://schemas.microsoft.com/office/powerpoint/2010/main" val="15080621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vintti.yle.fi/yle.fi/mediakompassi/mediakompassi/7-luokkalaiset/mediataju/median_viestiopas/medialukutaito.htm" TargetMode="External"/><Relationship Id="rId2" Type="http://schemas.openxmlformats.org/officeDocument/2006/relationships/hyperlink" Target="https://uudetlukutaidot.fi/medialukutaito/" TargetMode="External"/><Relationship Id="rId1" Type="http://schemas.openxmlformats.org/officeDocument/2006/relationships/slideLayout" Target="../slideLayouts/slideLayout2.xml"/><Relationship Id="rId6" Type="http://schemas.openxmlformats.org/officeDocument/2006/relationships/hyperlink" Target="https://maailmankoulu.fi/sadutus/" TargetMode="External"/><Relationship Id="rId5" Type="http://schemas.openxmlformats.org/officeDocument/2006/relationships/hyperlink" Target="https://www.mll.fi/vanhemmille/tietoa-lapsiperheen-elamasta/hyvinvointia-digiajassa/sopiva-ruutuaika/" TargetMode="External"/><Relationship Id="rId4" Type="http://schemas.openxmlformats.org/officeDocument/2006/relationships/hyperlink" Target="https://touhula.fi/blogi/seikkailu-varhaiskasvatuksess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70C30AF-909F-44B6-9024-73E5E1883CD1}"/>
              </a:ext>
            </a:extLst>
          </p:cNvPr>
          <p:cNvSpPr>
            <a:spLocks noGrp="1"/>
          </p:cNvSpPr>
          <p:nvPr>
            <p:ph type="ctrTitle"/>
          </p:nvPr>
        </p:nvSpPr>
        <p:spPr/>
        <p:txBody>
          <a:bodyPr/>
          <a:lstStyle/>
          <a:p>
            <a:r>
              <a:rPr lang="fi-FI"/>
              <a:t>Mediakasvatusopas</a:t>
            </a:r>
          </a:p>
        </p:txBody>
      </p:sp>
      <p:sp>
        <p:nvSpPr>
          <p:cNvPr id="3" name="Alaotsikko 2">
            <a:extLst>
              <a:ext uri="{FF2B5EF4-FFF2-40B4-BE49-F238E27FC236}">
                <a16:creationId xmlns:a16="http://schemas.microsoft.com/office/drawing/2014/main" id="{FEA746C1-F96C-44C9-82DC-B690E6BDCCBE}"/>
              </a:ext>
            </a:extLst>
          </p:cNvPr>
          <p:cNvSpPr>
            <a:spLocks noGrp="1"/>
          </p:cNvSpPr>
          <p:nvPr>
            <p:ph type="subTitle" idx="1"/>
          </p:nvPr>
        </p:nvSpPr>
        <p:spPr/>
        <p:txBody>
          <a:bodyPr/>
          <a:lstStyle/>
          <a:p>
            <a:endParaRPr lang="fi-FI"/>
          </a:p>
        </p:txBody>
      </p:sp>
    </p:spTree>
    <p:extLst>
      <p:ext uri="{BB962C8B-B14F-4D97-AF65-F5344CB8AC3E}">
        <p14:creationId xmlns:p14="http://schemas.microsoft.com/office/powerpoint/2010/main" val="1740825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E79BC61-EA44-4516-9952-B81DA19351CB}"/>
              </a:ext>
            </a:extLst>
          </p:cNvPr>
          <p:cNvSpPr>
            <a:spLocks noGrp="1"/>
          </p:cNvSpPr>
          <p:nvPr>
            <p:ph type="title"/>
          </p:nvPr>
        </p:nvSpPr>
        <p:spPr/>
        <p:txBody>
          <a:bodyPr/>
          <a:lstStyle/>
          <a:p>
            <a:r>
              <a:rPr lang="fi-FI"/>
              <a:t>Mediakasvatus teoriaa</a:t>
            </a:r>
          </a:p>
        </p:txBody>
      </p:sp>
      <p:sp>
        <p:nvSpPr>
          <p:cNvPr id="3" name="Sisällön paikkamerkki 2">
            <a:extLst>
              <a:ext uri="{FF2B5EF4-FFF2-40B4-BE49-F238E27FC236}">
                <a16:creationId xmlns:a16="http://schemas.microsoft.com/office/drawing/2014/main" id="{9B0B5C5A-7592-461F-BD7F-93B3AD2F76E8}"/>
              </a:ext>
            </a:extLst>
          </p:cNvPr>
          <p:cNvSpPr>
            <a:spLocks noGrp="1"/>
          </p:cNvSpPr>
          <p:nvPr>
            <p:ph idx="1"/>
          </p:nvPr>
        </p:nvSpPr>
        <p:spPr>
          <a:xfrm>
            <a:off x="2394284" y="1371600"/>
            <a:ext cx="9480884" cy="5366084"/>
          </a:xfrm>
        </p:spPr>
        <p:txBody>
          <a:bodyPr>
            <a:normAutofit/>
          </a:bodyPr>
          <a:lstStyle/>
          <a:p>
            <a:pPr algn="just">
              <a:lnSpc>
                <a:spcPct val="150000"/>
              </a:lnSpc>
              <a:spcBef>
                <a:spcPts val="600"/>
              </a:spcBef>
            </a:pPr>
            <a:r>
              <a:rPr lang="fi-FI" sz="1400" kern="800">
                <a:effectLst/>
                <a:latin typeface="Franklin Gothic Demi Cond" panose="020B0706030402020204" pitchFamily="34" charset="0"/>
                <a:ea typeface="Calibri" panose="020F0502020204030204" pitchFamily="34" charset="0"/>
                <a:cs typeface="Arial" panose="020B0604020202020204" pitchFamily="34" charset="0"/>
              </a:rPr>
              <a:t>Mediakasvatuksella tarkoitetaan kasvatusta ja opetusta mediasta ja median avulla. </a:t>
            </a:r>
          </a:p>
          <a:p>
            <a:pPr algn="just">
              <a:lnSpc>
                <a:spcPct val="150000"/>
              </a:lnSpc>
              <a:spcBef>
                <a:spcPts val="600"/>
              </a:spcBef>
            </a:pPr>
            <a:r>
              <a:rPr lang="fi-FI" sz="1400" kern="800">
                <a:latin typeface="Franklin Gothic Demi Cond" panose="020B0706030402020204" pitchFamily="34" charset="0"/>
                <a:ea typeface="Calibri" panose="020F0502020204030204" pitchFamily="34" charset="0"/>
                <a:cs typeface="Arial" panose="020B0604020202020204" pitchFamily="34" charset="0"/>
              </a:rPr>
              <a:t>L</a:t>
            </a:r>
            <a:r>
              <a:rPr lang="fi-FI" sz="1400" kern="800">
                <a:effectLst/>
                <a:latin typeface="Franklin Gothic Demi Cond" panose="020B0706030402020204" pitchFamily="34" charset="0"/>
                <a:ea typeface="Calibri" panose="020F0502020204030204" pitchFamily="34" charset="0"/>
                <a:cs typeface="Arial" panose="020B0604020202020204" pitchFamily="34" charset="0"/>
              </a:rPr>
              <a:t>ähtökohtana ovat lasten kokemukset ja jo olemassa oleva osaaminen, siksi on tärkeää huomioida lasten yksilöllisyys ja erilainen kehitys.</a:t>
            </a:r>
          </a:p>
          <a:p>
            <a:pPr algn="just">
              <a:lnSpc>
                <a:spcPct val="150000"/>
              </a:lnSpc>
              <a:spcBef>
                <a:spcPts val="600"/>
              </a:spcBef>
            </a:pPr>
            <a:r>
              <a:rPr lang="fi-FI" sz="1400" kern="800">
                <a:effectLst/>
                <a:latin typeface="Franklin Gothic Demi Cond" panose="020B0706030402020204" pitchFamily="34" charset="0"/>
                <a:ea typeface="Calibri" panose="020F0502020204030204" pitchFamily="34" charset="0"/>
                <a:cs typeface="Arial" panose="020B0604020202020204" pitchFamily="34" charset="0"/>
              </a:rPr>
              <a:t>Mediakasvatuksella rikastetaan lasten kokemusmaailmaa ja ymmärrystä mediasta sekä edistetään kokonaisvaltaisesti varhaiskasvatuksen tavoitteita. </a:t>
            </a:r>
          </a:p>
          <a:p>
            <a:pPr algn="just">
              <a:lnSpc>
                <a:spcPct val="150000"/>
              </a:lnSpc>
              <a:spcBef>
                <a:spcPts val="600"/>
              </a:spcBef>
            </a:pPr>
            <a:r>
              <a:rPr lang="fi-FI" sz="1400" kern="800">
                <a:effectLst/>
                <a:latin typeface="Franklin Gothic Demi Cond" panose="020B0706030402020204" pitchFamily="34" charset="0"/>
                <a:ea typeface="Calibri" panose="020F0502020204030204" pitchFamily="34" charset="0"/>
                <a:cs typeface="Arial" panose="020B0604020202020204" pitchFamily="34" charset="0"/>
              </a:rPr>
              <a:t>Mediataitoja opetellaan tutustumalla erilaisiin medioihin kuten televisioon, internettiin, kirjoihin, lehtiin, radioon yms. Erilaisiin median välineisiin tutustuminen, sekä niiden luominen ja tulkitseminen on myös osa mediataitojen harjoittelua</a:t>
            </a:r>
          </a:p>
          <a:p>
            <a:pPr algn="just">
              <a:lnSpc>
                <a:spcPct val="150000"/>
              </a:lnSpc>
              <a:spcBef>
                <a:spcPts val="600"/>
              </a:spcBef>
            </a:pPr>
            <a:r>
              <a:rPr lang="fi-FI" sz="1400" kern="800">
                <a:effectLst/>
                <a:latin typeface="Franklin Gothic Demi Cond" panose="020B0706030402020204" pitchFamily="34" charset="0"/>
                <a:ea typeface="Calibri" panose="020F0502020204030204" pitchFamily="34" charset="0"/>
                <a:cs typeface="Arial" panose="020B0604020202020204" pitchFamily="34" charset="0"/>
              </a:rPr>
              <a:t>Mediakasvatus on turvallista median käytön opettelua, jotta yksilö pystyy ratkaista mediaan liittyviä ongelmatilanteita ja välttyä ikäviltä mediakokemuksilta. </a:t>
            </a:r>
          </a:p>
          <a:p>
            <a:pPr algn="just">
              <a:lnSpc>
                <a:spcPct val="150000"/>
              </a:lnSpc>
              <a:spcBef>
                <a:spcPts val="600"/>
              </a:spcBef>
            </a:pPr>
            <a:r>
              <a:rPr lang="fi-FI" sz="1400" kern="800">
                <a:latin typeface="Franklin Gothic Demi Cond" panose="020B0706030402020204" pitchFamily="34" charset="0"/>
                <a:ea typeface="Calibri" panose="020F0502020204030204" pitchFamily="34" charset="0"/>
                <a:cs typeface="Arial" panose="020B0604020202020204" pitchFamily="34" charset="0"/>
              </a:rPr>
              <a:t>Aikuisen vastuulla on kontrolloida lapsen median käyttöä, sekä asettaa ikään sopivat rajat hänelle niin käytön määrällisesti, kuin myös sisällöllisesti.</a:t>
            </a:r>
            <a:endParaRPr lang="fi-FI" sz="1400" kern="800">
              <a:effectLst/>
              <a:latin typeface="Franklin Gothic Demi Cond" panose="020B0706030402020204" pitchFamily="34" charset="0"/>
              <a:ea typeface="Calibri" panose="020F0502020204030204" pitchFamily="34" charset="0"/>
              <a:cs typeface="Arial" panose="020B0604020202020204" pitchFamily="34" charset="0"/>
            </a:endParaRPr>
          </a:p>
          <a:p>
            <a:pPr algn="just">
              <a:lnSpc>
                <a:spcPct val="150000"/>
              </a:lnSpc>
              <a:spcBef>
                <a:spcPts val="600"/>
              </a:spcBef>
            </a:pPr>
            <a:r>
              <a:rPr lang="fi-FI" sz="1400" kern="800">
                <a:effectLst/>
                <a:latin typeface="Franklin Gothic Demi Cond" panose="020B0706030402020204" pitchFamily="34" charset="0"/>
                <a:ea typeface="Calibri" panose="020F0502020204030204" pitchFamily="34" charset="0"/>
                <a:cs typeface="Arial" panose="020B0604020202020204" pitchFamily="34" charset="0"/>
              </a:rPr>
              <a:t>Mediakasvatus on siis kokonaisuudessaan tietoista, tavoitteellista ja suunnitelmallista toimintaa, kasvatusta, opetusta, ohjausta, sisällöntuottamista, jolla edistetään ja vahvistetaan yhteiskunnan jäsenten, niin lasten kuin aikuistenkin, valmiuksia ja taitoja mediakulttuurissa elämiseen. </a:t>
            </a:r>
            <a:endParaRPr lang="fi-FI" sz="1200" kern="800">
              <a:latin typeface="Franklin Gothic Demi Cond" panose="020B0706030402020204" pitchFamily="34" charset="0"/>
            </a:endParaRPr>
          </a:p>
        </p:txBody>
      </p:sp>
    </p:spTree>
    <p:extLst>
      <p:ext uri="{BB962C8B-B14F-4D97-AF65-F5344CB8AC3E}">
        <p14:creationId xmlns:p14="http://schemas.microsoft.com/office/powerpoint/2010/main" val="2893292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762EA8A-6584-433D-ACC4-27B96A3950BA}"/>
              </a:ext>
            </a:extLst>
          </p:cNvPr>
          <p:cNvSpPr>
            <a:spLocks noGrp="1"/>
          </p:cNvSpPr>
          <p:nvPr>
            <p:ph type="title"/>
          </p:nvPr>
        </p:nvSpPr>
        <p:spPr>
          <a:xfrm>
            <a:off x="2592925" y="624110"/>
            <a:ext cx="8911687" cy="1280890"/>
          </a:xfrm>
        </p:spPr>
        <p:txBody>
          <a:bodyPr>
            <a:normAutofit/>
          </a:bodyPr>
          <a:lstStyle/>
          <a:p>
            <a:r>
              <a:rPr lang="fi-FI"/>
              <a:t>Seikkailukasvatus</a:t>
            </a:r>
          </a:p>
        </p:txBody>
      </p:sp>
      <p:sp>
        <p:nvSpPr>
          <p:cNvPr id="39" name="Sisällön paikkamerkki 2">
            <a:extLst>
              <a:ext uri="{FF2B5EF4-FFF2-40B4-BE49-F238E27FC236}">
                <a16:creationId xmlns:a16="http://schemas.microsoft.com/office/drawing/2014/main" id="{6A04F87C-C77C-41ED-A474-E818083E1768}"/>
              </a:ext>
            </a:extLst>
          </p:cNvPr>
          <p:cNvSpPr>
            <a:spLocks noGrp="1"/>
          </p:cNvSpPr>
          <p:nvPr>
            <p:ph idx="1"/>
          </p:nvPr>
        </p:nvSpPr>
        <p:spPr>
          <a:xfrm>
            <a:off x="2589212" y="2133600"/>
            <a:ext cx="8915400" cy="3777622"/>
          </a:xfrm>
        </p:spPr>
        <p:txBody>
          <a:bodyPr>
            <a:normAutofit/>
          </a:bodyPr>
          <a:lstStyle/>
          <a:p>
            <a:r>
              <a:rPr lang="fi-FI"/>
              <a:t>Seikkailukasvatuksen ytimenä on ympäristö kasvatus, yksilön kasvu ja vuorovaikutustaitojen kehittyminen.</a:t>
            </a:r>
          </a:p>
          <a:p>
            <a:r>
              <a:rPr lang="fi-FI"/>
              <a:t>Seikkailukasvatus on tavoitteellista ja toiminnallista ja se pohjautuu elämyspedagogiikkaan, kokemuksista oppimiseen ja tekemällä oppimiseen.</a:t>
            </a:r>
          </a:p>
          <a:p>
            <a:r>
              <a:rPr lang="fi-FI"/>
              <a:t>Omien taitojen haastaminen turvallisessa ympäristössä. Seikkailu voidaan luoda sinne mihin halutaan, jopa arkisiin ympäristöihin.</a:t>
            </a:r>
          </a:p>
          <a:p>
            <a:r>
              <a:rPr lang="fi-FI"/>
              <a:t>Seikkailukasvatuksella vahvistetaan kokemuspohjaa siitä, että toimimme osana ympäristöä ja edistämme luonnon hyvinvointia.</a:t>
            </a:r>
          </a:p>
        </p:txBody>
      </p:sp>
    </p:spTree>
    <p:extLst>
      <p:ext uri="{BB962C8B-B14F-4D97-AF65-F5344CB8AC3E}">
        <p14:creationId xmlns:p14="http://schemas.microsoft.com/office/powerpoint/2010/main" val="466737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80A35F4-F30F-4B71-A0A3-6F9373712062}"/>
              </a:ext>
            </a:extLst>
          </p:cNvPr>
          <p:cNvSpPr>
            <a:spLocks noGrp="1"/>
          </p:cNvSpPr>
          <p:nvPr>
            <p:ph type="title"/>
          </p:nvPr>
        </p:nvSpPr>
        <p:spPr/>
        <p:txBody>
          <a:bodyPr/>
          <a:lstStyle/>
          <a:p>
            <a:r>
              <a:rPr lang="fi-FI"/>
              <a:t>Seikkailukasvatus</a:t>
            </a:r>
          </a:p>
        </p:txBody>
      </p:sp>
      <p:sp>
        <p:nvSpPr>
          <p:cNvPr id="3" name="Sisällön paikkamerkki 2">
            <a:extLst>
              <a:ext uri="{FF2B5EF4-FFF2-40B4-BE49-F238E27FC236}">
                <a16:creationId xmlns:a16="http://schemas.microsoft.com/office/drawing/2014/main" id="{B7F397FB-41C4-4970-80A7-C9CF34540164}"/>
              </a:ext>
            </a:extLst>
          </p:cNvPr>
          <p:cNvSpPr>
            <a:spLocks noGrp="1"/>
          </p:cNvSpPr>
          <p:nvPr>
            <p:ph idx="1"/>
          </p:nvPr>
        </p:nvSpPr>
        <p:spPr/>
        <p:txBody>
          <a:bodyPr/>
          <a:lstStyle/>
          <a:p>
            <a:r>
              <a:rPr lang="fi-FI"/>
              <a:t>Seikkailu ihmiselle on aina henkilökohtainen ja jokainen kokee sen eri tavalla.</a:t>
            </a:r>
          </a:p>
          <a:p>
            <a:r>
              <a:rPr lang="fi-FI"/>
              <a:t>Oppimista ja kokemista elämysten kautta. Onnistumisen kokemuksen oppimisessa tärkeää.</a:t>
            </a:r>
          </a:p>
          <a:p>
            <a:r>
              <a:rPr lang="fi-FI"/>
              <a:t>Tavoitteiden toiminnassa tulisi olla haasteellisia, mutta realistisia.</a:t>
            </a:r>
          </a:p>
          <a:p>
            <a:r>
              <a:rPr lang="fi-FI"/>
              <a:t>Lasten ideat mukaan seikkailuihin.</a:t>
            </a:r>
          </a:p>
          <a:p>
            <a:r>
              <a:rPr lang="fi-FI"/>
              <a:t>Kokonaisvaltainen oppimisen muoto, johon voi yhdistää kaikkia oppimisalueiden muotoja.</a:t>
            </a:r>
          </a:p>
        </p:txBody>
      </p:sp>
    </p:spTree>
    <p:extLst>
      <p:ext uri="{BB962C8B-B14F-4D97-AF65-F5344CB8AC3E}">
        <p14:creationId xmlns:p14="http://schemas.microsoft.com/office/powerpoint/2010/main" val="3767497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B56DFAB-AD95-4EAB-AEA2-A53B8E365954}"/>
              </a:ext>
            </a:extLst>
          </p:cNvPr>
          <p:cNvSpPr>
            <a:spLocks noGrp="1"/>
          </p:cNvSpPr>
          <p:nvPr>
            <p:ph type="title"/>
          </p:nvPr>
        </p:nvSpPr>
        <p:spPr/>
        <p:txBody>
          <a:bodyPr/>
          <a:lstStyle/>
          <a:p>
            <a:r>
              <a:rPr lang="fi-FI"/>
              <a:t>Mediavälineet</a:t>
            </a:r>
          </a:p>
        </p:txBody>
      </p:sp>
      <p:sp>
        <p:nvSpPr>
          <p:cNvPr id="3" name="Sisällön paikkamerkki 2">
            <a:extLst>
              <a:ext uri="{FF2B5EF4-FFF2-40B4-BE49-F238E27FC236}">
                <a16:creationId xmlns:a16="http://schemas.microsoft.com/office/drawing/2014/main" id="{14FC9BA2-99AE-4D18-9B03-343A122FBC22}"/>
              </a:ext>
            </a:extLst>
          </p:cNvPr>
          <p:cNvSpPr>
            <a:spLocks noGrp="1"/>
          </p:cNvSpPr>
          <p:nvPr>
            <p:ph idx="1"/>
          </p:nvPr>
        </p:nvSpPr>
        <p:spPr>
          <a:xfrm>
            <a:off x="2592924" y="1430867"/>
            <a:ext cx="8911688" cy="4480355"/>
          </a:xfrm>
        </p:spPr>
        <p:txBody>
          <a:bodyPr/>
          <a:lstStyle/>
          <a:p>
            <a:r>
              <a:rPr lang="fi-FI"/>
              <a:t>Mediavälineitä ovat esimerkiksi perinteiset joukkotiedotusvälineet, kuten sanomalehdet, televisio ja radio. Niitä ovat myös musiikkisoittimet, kamerat, pelikonsolit, puhelimet ja erilaiset tietokoneet.</a:t>
            </a:r>
          </a:p>
          <a:p>
            <a:r>
              <a:rPr lang="fi-FI"/>
              <a:t>Mediavälineiden tasapainoisen käytön opettelussa vanhemmilla ja muilla aikuisilla on merkittävä rooli.</a:t>
            </a:r>
          </a:p>
          <a:p>
            <a:r>
              <a:rPr lang="fi-FI"/>
              <a:t>Mediavälineitä käytetään monipuolisesti muun muassa liikuntaan, sosiaalisten suhteiden ylläpitoon, lukemiseen ja pelaamiseen.</a:t>
            </a:r>
          </a:p>
          <a:p>
            <a:r>
              <a:rPr lang="fi-FI"/>
              <a:t>Varhaiskasvatuksessa tutustutaan erilaisiin mediavälineisiin lasten kanssa tutkimalla ja testaamalla välineitä aikuisen johdolla. </a:t>
            </a:r>
          </a:p>
        </p:txBody>
      </p:sp>
    </p:spTree>
    <p:extLst>
      <p:ext uri="{BB962C8B-B14F-4D97-AF65-F5344CB8AC3E}">
        <p14:creationId xmlns:p14="http://schemas.microsoft.com/office/powerpoint/2010/main" val="243108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1AAA2B1-5DE8-425B-9463-B3F581A8AA50}"/>
              </a:ext>
            </a:extLst>
          </p:cNvPr>
          <p:cNvSpPr>
            <a:spLocks noGrp="1"/>
          </p:cNvSpPr>
          <p:nvPr>
            <p:ph type="title"/>
          </p:nvPr>
        </p:nvSpPr>
        <p:spPr/>
        <p:txBody>
          <a:bodyPr/>
          <a:lstStyle/>
          <a:p>
            <a:r>
              <a:rPr lang="fi-FI"/>
              <a:t>Valokuvaus</a:t>
            </a:r>
          </a:p>
        </p:txBody>
      </p:sp>
      <p:sp>
        <p:nvSpPr>
          <p:cNvPr id="3" name="Sisällön paikkamerkki 2">
            <a:extLst>
              <a:ext uri="{FF2B5EF4-FFF2-40B4-BE49-F238E27FC236}">
                <a16:creationId xmlns:a16="http://schemas.microsoft.com/office/drawing/2014/main" id="{4B66F434-B1A0-429E-B757-AA69BED292CA}"/>
              </a:ext>
            </a:extLst>
          </p:cNvPr>
          <p:cNvSpPr>
            <a:spLocks noGrp="1"/>
          </p:cNvSpPr>
          <p:nvPr>
            <p:ph idx="1"/>
          </p:nvPr>
        </p:nvSpPr>
        <p:spPr/>
        <p:txBody>
          <a:bodyPr/>
          <a:lstStyle/>
          <a:p>
            <a:r>
              <a:rPr lang="fi-FI"/>
              <a:t>Valokuvauksessa terapeuttisia vaikutuksia.</a:t>
            </a:r>
          </a:p>
          <a:p>
            <a:r>
              <a:rPr lang="fi-FI"/>
              <a:t>Valokuvia ei vaan katsota vaan koetaan tunteilla ja aisteilla.</a:t>
            </a:r>
          </a:p>
          <a:p>
            <a:r>
              <a:rPr lang="fi-FI"/>
              <a:t>Kuvien avulla voidaan miettiä tunteita, mielikuva ja muistoja.</a:t>
            </a:r>
          </a:p>
          <a:p>
            <a:r>
              <a:rPr lang="fi-FI"/>
              <a:t>Voidaan käyttää itsetunnon vahvistukseen.</a:t>
            </a:r>
          </a:p>
          <a:p>
            <a:r>
              <a:rPr lang="fi-FI"/>
              <a:t>Lapsia voi </a:t>
            </a:r>
            <a:r>
              <a:rPr lang="fi-FI" err="1"/>
              <a:t>osallistaa</a:t>
            </a:r>
            <a:r>
              <a:rPr lang="fi-FI"/>
              <a:t> kuvaamiseen.</a:t>
            </a:r>
          </a:p>
          <a:p>
            <a:r>
              <a:rPr lang="fi-FI"/>
              <a:t>Päivän touhuja voidaan ottaa talteen ja tulevaisuudessa katsella mitä ollaan tehty milloinkin.</a:t>
            </a:r>
          </a:p>
        </p:txBody>
      </p:sp>
    </p:spTree>
    <p:extLst>
      <p:ext uri="{BB962C8B-B14F-4D97-AF65-F5344CB8AC3E}">
        <p14:creationId xmlns:p14="http://schemas.microsoft.com/office/powerpoint/2010/main" val="1884945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C770EF0-4676-4D29-9652-EF8B0372B0CF}"/>
              </a:ext>
            </a:extLst>
          </p:cNvPr>
          <p:cNvSpPr>
            <a:spLocks noGrp="1"/>
          </p:cNvSpPr>
          <p:nvPr>
            <p:ph type="title"/>
          </p:nvPr>
        </p:nvSpPr>
        <p:spPr/>
        <p:txBody>
          <a:bodyPr/>
          <a:lstStyle/>
          <a:p>
            <a:r>
              <a:rPr lang="fi-FI"/>
              <a:t>Tarinat</a:t>
            </a:r>
          </a:p>
        </p:txBody>
      </p:sp>
      <p:sp>
        <p:nvSpPr>
          <p:cNvPr id="3" name="Sisällön paikkamerkki 2">
            <a:extLst>
              <a:ext uri="{FF2B5EF4-FFF2-40B4-BE49-F238E27FC236}">
                <a16:creationId xmlns:a16="http://schemas.microsoft.com/office/drawing/2014/main" id="{1B5EA463-1FF0-457E-A941-501C19F97D94}"/>
              </a:ext>
            </a:extLst>
          </p:cNvPr>
          <p:cNvSpPr>
            <a:spLocks noGrp="1"/>
          </p:cNvSpPr>
          <p:nvPr>
            <p:ph idx="1"/>
          </p:nvPr>
        </p:nvSpPr>
        <p:spPr/>
        <p:txBody>
          <a:bodyPr/>
          <a:lstStyle/>
          <a:p>
            <a:r>
              <a:rPr lang="fi-FI" dirty="0"/>
              <a:t> Sadutuksen idea on antaa lapselle, nuorelle tai aikuiselle mahdollisuus kertoa omista ajatuksistaan</a:t>
            </a:r>
          </a:p>
          <a:p>
            <a:r>
              <a:rPr lang="fi-FI" dirty="0"/>
              <a:t>Tärkeää sadutuksessa on, että kirjaaja on aidosti kiinnostunut kuulemaan, mitä kertojalla on sanottava­na ja välittää tämän sanoman myös ilmeillään ja eleillään</a:t>
            </a:r>
          </a:p>
          <a:p>
            <a:r>
              <a:rPr lang="fi-FI" dirty="0"/>
              <a:t>Sadutus kasvattaa itseluottamusta, rohkaisee monipuoliseen ilmaisuun, muiden huomioimiseen, sekä aloitteellisuuteen</a:t>
            </a:r>
          </a:p>
        </p:txBody>
      </p:sp>
    </p:spTree>
    <p:extLst>
      <p:ext uri="{BB962C8B-B14F-4D97-AF65-F5344CB8AC3E}">
        <p14:creationId xmlns:p14="http://schemas.microsoft.com/office/powerpoint/2010/main" val="36639542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A35913D-B9B0-4F91-9952-1E323F9E8911}"/>
              </a:ext>
            </a:extLst>
          </p:cNvPr>
          <p:cNvSpPr>
            <a:spLocks noGrp="1"/>
          </p:cNvSpPr>
          <p:nvPr>
            <p:ph type="title"/>
          </p:nvPr>
        </p:nvSpPr>
        <p:spPr/>
        <p:txBody>
          <a:bodyPr/>
          <a:lstStyle/>
          <a:p>
            <a:r>
              <a:rPr lang="fi-FI"/>
              <a:t>Medialukutaito</a:t>
            </a:r>
          </a:p>
        </p:txBody>
      </p:sp>
      <p:sp>
        <p:nvSpPr>
          <p:cNvPr id="3" name="Sisällön paikkamerkki 2">
            <a:extLst>
              <a:ext uri="{FF2B5EF4-FFF2-40B4-BE49-F238E27FC236}">
                <a16:creationId xmlns:a16="http://schemas.microsoft.com/office/drawing/2014/main" id="{AE87CFEA-B3AE-4B97-B3BE-0A6C6B89DD65}"/>
              </a:ext>
            </a:extLst>
          </p:cNvPr>
          <p:cNvSpPr>
            <a:spLocks noGrp="1"/>
          </p:cNvSpPr>
          <p:nvPr>
            <p:ph idx="1"/>
          </p:nvPr>
        </p:nvSpPr>
        <p:spPr>
          <a:xfrm>
            <a:off x="2592924" y="1494367"/>
            <a:ext cx="9209609" cy="4830233"/>
          </a:xfrm>
        </p:spPr>
        <p:txBody>
          <a:bodyPr>
            <a:normAutofit/>
          </a:bodyPr>
          <a:lstStyle/>
          <a:p>
            <a:r>
              <a:rPr lang="fi-FI" sz="2000"/>
              <a:t>Medialukutaidolla tarkoitetaan taitoa käyttää, lukea, ymmärtää, tulkita, ja arvioida kriittisesti erilaisia mediasisältöjä.</a:t>
            </a:r>
          </a:p>
          <a:p>
            <a:r>
              <a:rPr lang="fi-FI" sz="2000"/>
              <a:t>Medialukutaito käsittää taidon tuottaa mediasisältöjä itse erilaisiin tarkoituksiin ja viestiä median kautta. </a:t>
            </a:r>
          </a:p>
          <a:p>
            <a:r>
              <a:rPr lang="fi-FI" sz="2000"/>
              <a:t>Mediavälineiden turvallinen ja vastuullinen käyttö on myös osa medialukutaitoa</a:t>
            </a:r>
          </a:p>
          <a:p>
            <a:r>
              <a:rPr lang="fi-FI" sz="2000"/>
              <a:t>Medialukutaito edellyttää, että vastaanottaja näkee myös ilmiselvien merkitysten taakse.</a:t>
            </a:r>
          </a:p>
          <a:p>
            <a:r>
              <a:rPr lang="fi-FI" sz="2000"/>
              <a:t>Medialukutaitoinen henkilö osaa toteuttaa kuvallisia, äänellisiä ja niiden yhdistelminä erilaisia mediatekstejä.</a:t>
            </a:r>
          </a:p>
          <a:p>
            <a:r>
              <a:rPr lang="fi-FI" sz="2000"/>
              <a:t>Ensiaskeleet medialukutaitoon otetaan varhaiskasvatuksessa yhdessä mediaa uteliaasti ihmetellen, leikkien ja ennakkoluulottomasti kokeillen. </a:t>
            </a:r>
          </a:p>
          <a:p>
            <a:endParaRPr lang="fi-FI"/>
          </a:p>
        </p:txBody>
      </p:sp>
    </p:spTree>
    <p:extLst>
      <p:ext uri="{BB962C8B-B14F-4D97-AF65-F5344CB8AC3E}">
        <p14:creationId xmlns:p14="http://schemas.microsoft.com/office/powerpoint/2010/main" val="2765632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0FCB324-26A8-4888-9D6A-90BEABD26082}"/>
              </a:ext>
            </a:extLst>
          </p:cNvPr>
          <p:cNvSpPr>
            <a:spLocks noGrp="1"/>
          </p:cNvSpPr>
          <p:nvPr>
            <p:ph type="title"/>
          </p:nvPr>
        </p:nvSpPr>
        <p:spPr/>
        <p:txBody>
          <a:bodyPr/>
          <a:lstStyle/>
          <a:p>
            <a:r>
              <a:rPr lang="fi-FI"/>
              <a:t>Median ”pelisäännöt” ruutuaika yms</a:t>
            </a:r>
          </a:p>
        </p:txBody>
      </p:sp>
      <p:sp>
        <p:nvSpPr>
          <p:cNvPr id="3" name="Sisällön paikkamerkki 2">
            <a:extLst>
              <a:ext uri="{FF2B5EF4-FFF2-40B4-BE49-F238E27FC236}">
                <a16:creationId xmlns:a16="http://schemas.microsoft.com/office/drawing/2014/main" id="{291BEE22-0930-45F6-BBC2-A1168710A4EC}"/>
              </a:ext>
            </a:extLst>
          </p:cNvPr>
          <p:cNvSpPr>
            <a:spLocks noGrp="1"/>
          </p:cNvSpPr>
          <p:nvPr>
            <p:ph idx="1"/>
          </p:nvPr>
        </p:nvSpPr>
        <p:spPr>
          <a:xfrm>
            <a:off x="2592924" y="1515533"/>
            <a:ext cx="8911688" cy="4395689"/>
          </a:xfrm>
        </p:spPr>
        <p:txBody>
          <a:bodyPr/>
          <a:lstStyle/>
          <a:p>
            <a:r>
              <a:rPr lang="fi-FI"/>
              <a:t>Yleisiä virallisia ruutuaikasuosituksia on WHO:n (World Health Organization) suositus, jossa 2–4-vuotiaille suositellaan ruutuaikaa alle tunti päivässä.</a:t>
            </a:r>
          </a:p>
          <a:p>
            <a:r>
              <a:rPr lang="fi-FI"/>
              <a:t>Pelkkä ruutuajan seuraaminen ei ole toimivaa, vaan on tärkeää seurata mitä lapsi tekee ruudun ääressä. Edistääkö hän kaverisuhteitaan, oppiiko uusia taitoja, saako onnistumisia?</a:t>
            </a:r>
          </a:p>
          <a:p>
            <a:r>
              <a:rPr lang="fi-FI"/>
              <a:t>Kun digitaalinen tiedonkäsittely on luonteeltaan aktiivista sisältöjen hakua, tuottamista ja muokkausta tai keskustelua, ei tällaisen ruutuajan määrää ole yleensä tarpeen rajoittaa. Tärkeää on, että lapsen tai nuoren arki on muuten monipuolista ja sujuvaa.</a:t>
            </a:r>
          </a:p>
          <a:p>
            <a:r>
              <a:rPr lang="fi-FI"/>
              <a:t>On tärkeää pohtia, minkälaisissa tilanteissa mediankäyttö on hyväksyttyä ja miten digitaalisia laitteita ja sisältöjä käytetään yhdessä lapsen kanssa.</a:t>
            </a:r>
          </a:p>
        </p:txBody>
      </p:sp>
    </p:spTree>
    <p:extLst>
      <p:ext uri="{BB962C8B-B14F-4D97-AF65-F5344CB8AC3E}">
        <p14:creationId xmlns:p14="http://schemas.microsoft.com/office/powerpoint/2010/main" val="1333877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4BE32C1-7E32-4972-933D-CC26285F5D37}"/>
              </a:ext>
            </a:extLst>
          </p:cNvPr>
          <p:cNvSpPr>
            <a:spLocks noGrp="1"/>
          </p:cNvSpPr>
          <p:nvPr>
            <p:ph type="title"/>
          </p:nvPr>
        </p:nvSpPr>
        <p:spPr/>
        <p:txBody>
          <a:bodyPr/>
          <a:lstStyle/>
          <a:p>
            <a:r>
              <a:rPr lang="fi-FI"/>
              <a:t>Media + seikkailu</a:t>
            </a:r>
          </a:p>
        </p:txBody>
      </p:sp>
      <p:sp>
        <p:nvSpPr>
          <p:cNvPr id="3" name="Sisällön paikkamerkki 2">
            <a:extLst>
              <a:ext uri="{FF2B5EF4-FFF2-40B4-BE49-F238E27FC236}">
                <a16:creationId xmlns:a16="http://schemas.microsoft.com/office/drawing/2014/main" id="{2DBCEAC1-D386-4A42-8F61-B14E79E6FC47}"/>
              </a:ext>
            </a:extLst>
          </p:cNvPr>
          <p:cNvSpPr>
            <a:spLocks noGrp="1"/>
          </p:cNvSpPr>
          <p:nvPr>
            <p:ph idx="1"/>
          </p:nvPr>
        </p:nvSpPr>
        <p:spPr/>
        <p:txBody>
          <a:bodyPr vert="horz" lIns="91440" tIns="45720" rIns="91440" bIns="45720" rtlCol="0" anchor="t">
            <a:normAutofit/>
          </a:bodyPr>
          <a:lstStyle/>
          <a:p>
            <a:r>
              <a:rPr lang="fi-FI" dirty="0"/>
              <a:t>Seikkailukasvatuksessa ja mediakasvatuksessa on molemmissa tarkoitus tuottaa lapsille onnistumisen kokemuksia, sekä uusia elämyksiä</a:t>
            </a:r>
          </a:p>
          <a:p>
            <a:r>
              <a:rPr lang="fi-FI" dirty="0"/>
              <a:t>Mielikuvitus on isossa roolissa molemmissa, ja sitä on tärkeää hyödyntää toimintaa suunnitellessa</a:t>
            </a:r>
          </a:p>
          <a:p>
            <a:r>
              <a:rPr lang="fi-FI" dirty="0"/>
              <a:t>Lapsia kannattaa </a:t>
            </a:r>
            <a:r>
              <a:rPr lang="fi-FI" dirty="0" err="1"/>
              <a:t>osallistaa</a:t>
            </a:r>
            <a:r>
              <a:rPr lang="fi-FI" dirty="0"/>
              <a:t> heidän omilla ideoillaan</a:t>
            </a:r>
          </a:p>
          <a:p>
            <a:r>
              <a:rPr lang="fi-FI" dirty="0"/>
              <a:t>Ohjaajana on tärkeää tukea, kannustaa ja rohkaista lapsia</a:t>
            </a:r>
          </a:p>
          <a:p>
            <a:r>
              <a:rPr lang="fi-FI" dirty="0"/>
              <a:t>Yhteistyö on avain onnistumiseen!</a:t>
            </a:r>
            <a:endParaRPr lang="fi-FI"/>
          </a:p>
        </p:txBody>
      </p:sp>
    </p:spTree>
    <p:extLst>
      <p:ext uri="{BB962C8B-B14F-4D97-AF65-F5344CB8AC3E}">
        <p14:creationId xmlns:p14="http://schemas.microsoft.com/office/powerpoint/2010/main" val="1511365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589FCBB-E2B3-46B3-86EC-56F586F2A6C2}"/>
              </a:ext>
            </a:extLst>
          </p:cNvPr>
          <p:cNvSpPr>
            <a:spLocks noGrp="1"/>
          </p:cNvSpPr>
          <p:nvPr>
            <p:ph type="title"/>
          </p:nvPr>
        </p:nvSpPr>
        <p:spPr/>
        <p:txBody>
          <a:bodyPr/>
          <a:lstStyle/>
          <a:p>
            <a:r>
              <a:rPr lang="fi-FI" dirty="0"/>
              <a:t>Menetelmiä</a:t>
            </a:r>
          </a:p>
        </p:txBody>
      </p:sp>
      <p:sp>
        <p:nvSpPr>
          <p:cNvPr id="3" name="Sisällön paikkamerkki 2">
            <a:extLst>
              <a:ext uri="{FF2B5EF4-FFF2-40B4-BE49-F238E27FC236}">
                <a16:creationId xmlns:a16="http://schemas.microsoft.com/office/drawing/2014/main" id="{32AD8B78-68C7-4F07-BD9C-DCD47908718A}"/>
              </a:ext>
            </a:extLst>
          </p:cNvPr>
          <p:cNvSpPr>
            <a:spLocks noGrp="1"/>
          </p:cNvSpPr>
          <p:nvPr>
            <p:ph idx="1"/>
          </p:nvPr>
        </p:nvSpPr>
        <p:spPr/>
        <p:txBody>
          <a:bodyPr/>
          <a:lstStyle/>
          <a:p>
            <a:r>
              <a:rPr lang="fi-FI" dirty="0" err="1"/>
              <a:t>Qr</a:t>
            </a:r>
            <a:r>
              <a:rPr lang="fi-FI" dirty="0"/>
              <a:t> koodi seikkailu: Piilotetaan </a:t>
            </a:r>
            <a:r>
              <a:rPr lang="fi-FI" dirty="0" err="1"/>
              <a:t>qr</a:t>
            </a:r>
            <a:r>
              <a:rPr lang="fi-FI" dirty="0"/>
              <a:t> koodi lappuja ympäri päiväkotialuetta, jokaisen koodin avaaminen tuo kuvan esiin, kuva kertoo missä seuraava koodi on, kehittää mediakasvatusta, ympäristön tutkimista, havainnointia</a:t>
            </a:r>
          </a:p>
          <a:p>
            <a:r>
              <a:rPr lang="fi-FI" dirty="0"/>
              <a:t>Satu/hahmojumppa: Tehdään </a:t>
            </a:r>
            <a:r>
              <a:rPr lang="fi-FI" dirty="0" err="1"/>
              <a:t>esim</a:t>
            </a:r>
            <a:r>
              <a:rPr lang="fi-FI" dirty="0"/>
              <a:t> </a:t>
            </a:r>
            <a:r>
              <a:rPr lang="fi-FI" dirty="0" err="1"/>
              <a:t>powerpointtiin</a:t>
            </a:r>
            <a:r>
              <a:rPr lang="fi-FI" dirty="0"/>
              <a:t> seikkailu, jota näytetään lapsille ja kerrotaan tarinaa, seikkailun ja tarinan edetessä tehdään jotakin jumppaliikkeitä, jotka kuuluvat osaksi interaktiivista tarinaa, liikunta yhdistettynä tarinalliseen kerrotaan medialaitteiden avulla</a:t>
            </a:r>
          </a:p>
          <a:p>
            <a:r>
              <a:rPr lang="fi-FI" dirty="0"/>
              <a:t>Oma animaatio: Ideoidaan lasten kanssa hahmoja ja heille tarina, kuvataan stop </a:t>
            </a:r>
            <a:r>
              <a:rPr lang="fi-FI" dirty="0" err="1"/>
              <a:t>motion</a:t>
            </a:r>
            <a:r>
              <a:rPr lang="fi-FI" dirty="0"/>
              <a:t> tyyliin tästä animaatio, joka huipentuu yhteiseen ”leffailtaan”</a:t>
            </a:r>
          </a:p>
        </p:txBody>
      </p:sp>
    </p:spTree>
    <p:extLst>
      <p:ext uri="{BB962C8B-B14F-4D97-AF65-F5344CB8AC3E}">
        <p14:creationId xmlns:p14="http://schemas.microsoft.com/office/powerpoint/2010/main" val="63157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E6D5FAB-174E-496C-9F24-AD80490C12CB}"/>
              </a:ext>
            </a:extLst>
          </p:cNvPr>
          <p:cNvSpPr>
            <a:spLocks noGrp="1"/>
          </p:cNvSpPr>
          <p:nvPr>
            <p:ph type="title"/>
          </p:nvPr>
        </p:nvSpPr>
        <p:spPr/>
        <p:txBody>
          <a:bodyPr/>
          <a:lstStyle/>
          <a:p>
            <a:r>
              <a:rPr lang="fi-FI" dirty="0"/>
              <a:t>Menetelmiä lisää</a:t>
            </a:r>
          </a:p>
        </p:txBody>
      </p:sp>
      <p:sp>
        <p:nvSpPr>
          <p:cNvPr id="3" name="Sisällön paikkamerkki 2">
            <a:extLst>
              <a:ext uri="{FF2B5EF4-FFF2-40B4-BE49-F238E27FC236}">
                <a16:creationId xmlns:a16="http://schemas.microsoft.com/office/drawing/2014/main" id="{E22255D8-998F-4172-8267-D5F2087B4607}"/>
              </a:ext>
            </a:extLst>
          </p:cNvPr>
          <p:cNvSpPr>
            <a:spLocks noGrp="1"/>
          </p:cNvSpPr>
          <p:nvPr>
            <p:ph idx="1"/>
          </p:nvPr>
        </p:nvSpPr>
        <p:spPr/>
        <p:txBody>
          <a:bodyPr/>
          <a:lstStyle/>
          <a:p>
            <a:r>
              <a:rPr lang="fi-FI" dirty="0"/>
              <a:t>Asioita </a:t>
            </a:r>
            <a:r>
              <a:rPr lang="fi-FI" dirty="0" err="1"/>
              <a:t>Qr</a:t>
            </a:r>
            <a:r>
              <a:rPr lang="fi-FI" dirty="0"/>
              <a:t>-koodien takaa: ”Piilotetaan” erilaisia asioita (kuvia, ääniä, musiikkia yms.) </a:t>
            </a:r>
            <a:r>
              <a:rPr lang="fi-FI" dirty="0" err="1"/>
              <a:t>qr</a:t>
            </a:r>
            <a:r>
              <a:rPr lang="fi-FI" dirty="0"/>
              <a:t>-koodien taakse, ja availlaan niitä yhdessä lasten kanssa. Katsotaan ja keskustellaan mitä kaikkea koodien takaa löytyy ja voi löytyä.</a:t>
            </a:r>
          </a:p>
          <a:p>
            <a:r>
              <a:rPr lang="fi-FI" dirty="0"/>
              <a:t>Oma tv: Askarrellaan lasten kanssa pahvista oma tv, jossa voi keksiä omia ”ohjelmia” joita telkkarista tulee. Aikuiset voivat esittää näitä yhdessä lasten kanssa, tai lapset voivat esittää keskenään </a:t>
            </a:r>
            <a:r>
              <a:rPr lang="fi-FI"/>
              <a:t>esityksiä toisilleen. </a:t>
            </a:r>
          </a:p>
          <a:p>
            <a:r>
              <a:rPr lang="fi-FI" dirty="0"/>
              <a:t>Lasten uutiset. Kirjoitetaan yhdessä kuvin tai sanoin uutiset, jotka voivat olla mistä vain esimerkiksi viikon touhuista. Uutisia voidaan sitten yhdessä lukea ja tutkiskella vaikka vanhempien kanssa hakutilanteessa.</a:t>
            </a:r>
          </a:p>
          <a:p>
            <a:r>
              <a:rPr lang="fi-FI" dirty="0"/>
              <a:t>Luonto/ Retki kuvaajat. Retken ohella voi lapsia </a:t>
            </a:r>
            <a:r>
              <a:rPr lang="fi-FI" dirty="0" err="1"/>
              <a:t>osallistaa</a:t>
            </a:r>
            <a:r>
              <a:rPr lang="fi-FI" dirty="0"/>
              <a:t> retken dokumentointiin. Kuvia voi sitten käyttää dokumentointiin, askarteluun tai katseluun.</a:t>
            </a:r>
          </a:p>
          <a:p>
            <a:endParaRPr lang="fi-FI" dirty="0"/>
          </a:p>
        </p:txBody>
      </p:sp>
    </p:spTree>
    <p:extLst>
      <p:ext uri="{BB962C8B-B14F-4D97-AF65-F5344CB8AC3E}">
        <p14:creationId xmlns:p14="http://schemas.microsoft.com/office/powerpoint/2010/main" val="26840928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E6D5FAB-174E-496C-9F24-AD80490C12CB}"/>
              </a:ext>
            </a:extLst>
          </p:cNvPr>
          <p:cNvSpPr>
            <a:spLocks noGrp="1"/>
          </p:cNvSpPr>
          <p:nvPr>
            <p:ph type="title"/>
          </p:nvPr>
        </p:nvSpPr>
        <p:spPr/>
        <p:txBody>
          <a:bodyPr/>
          <a:lstStyle/>
          <a:p>
            <a:r>
              <a:rPr lang="fi-FI" dirty="0"/>
              <a:t>Menetelmiä lisää</a:t>
            </a:r>
          </a:p>
        </p:txBody>
      </p:sp>
      <p:sp>
        <p:nvSpPr>
          <p:cNvPr id="3" name="Sisällön paikkamerkki 2">
            <a:extLst>
              <a:ext uri="{FF2B5EF4-FFF2-40B4-BE49-F238E27FC236}">
                <a16:creationId xmlns:a16="http://schemas.microsoft.com/office/drawing/2014/main" id="{E22255D8-998F-4172-8267-D5F2087B4607}"/>
              </a:ext>
            </a:extLst>
          </p:cNvPr>
          <p:cNvSpPr>
            <a:spLocks noGrp="1"/>
          </p:cNvSpPr>
          <p:nvPr>
            <p:ph idx="1"/>
          </p:nvPr>
        </p:nvSpPr>
        <p:spPr/>
        <p:txBody>
          <a:bodyPr/>
          <a:lstStyle/>
          <a:p>
            <a:r>
              <a:rPr lang="fi-FI" dirty="0"/>
              <a:t>Tiedon etsintä. Opettaja lasten kanssa käy etsimässä tietoa netistä, lehdestä tai muusta tietolähteestä. Tämä voi olla paikallisuutinen, sää tai päivän tv ohjelmat. Haettua tietoa käytetään sitten apuna leikeissä. Esimerkiksi jos lapset suunnittelevat retken voi lasten kanssa etsiä retkipäivän sää tiedotuksen ja lapset pohtivat millaisessa varustuksessa  retkelle tulee lähteä.</a:t>
            </a:r>
          </a:p>
          <a:p>
            <a:r>
              <a:rPr lang="fi-FI" dirty="0"/>
              <a:t>Lukupiiri. Lapsille annetaan kirjoja, joita he tutkivat tai lukevat aikuisen kanssa. Sen jälkeen lapset kertovat toisilleen mitä kirjassa oli tapahtunut. Lasten kanssa voidaan myös yhdessä tutkia yhtä kirjaa ja pohtia sen sanomaa. Tätä voi hyvin yhdistää ryhmää koskeviin yksityiskohtiin.</a:t>
            </a:r>
          </a:p>
          <a:p>
            <a:endParaRPr lang="fi-FI" dirty="0"/>
          </a:p>
          <a:p>
            <a:pPr marL="0" indent="0">
              <a:buNone/>
            </a:pPr>
            <a:endParaRPr lang="fi-FI" dirty="0"/>
          </a:p>
        </p:txBody>
      </p:sp>
    </p:spTree>
    <p:extLst>
      <p:ext uri="{BB962C8B-B14F-4D97-AF65-F5344CB8AC3E}">
        <p14:creationId xmlns:p14="http://schemas.microsoft.com/office/powerpoint/2010/main" val="18537292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8848AEC-5215-406F-ADFE-CE18D9B848EA}"/>
              </a:ext>
            </a:extLst>
          </p:cNvPr>
          <p:cNvSpPr>
            <a:spLocks noGrp="1"/>
          </p:cNvSpPr>
          <p:nvPr>
            <p:ph type="title"/>
          </p:nvPr>
        </p:nvSpPr>
        <p:spPr/>
        <p:txBody>
          <a:bodyPr/>
          <a:lstStyle/>
          <a:p>
            <a:r>
              <a:rPr lang="fi-FI"/>
              <a:t>Lähteet</a:t>
            </a:r>
          </a:p>
        </p:txBody>
      </p:sp>
      <p:sp>
        <p:nvSpPr>
          <p:cNvPr id="3" name="Sisällön paikkamerkki 2">
            <a:extLst>
              <a:ext uri="{FF2B5EF4-FFF2-40B4-BE49-F238E27FC236}">
                <a16:creationId xmlns:a16="http://schemas.microsoft.com/office/drawing/2014/main" id="{F5E4F31A-DF8F-42B5-A29F-EB35125C22E3}"/>
              </a:ext>
            </a:extLst>
          </p:cNvPr>
          <p:cNvSpPr>
            <a:spLocks noGrp="1"/>
          </p:cNvSpPr>
          <p:nvPr>
            <p:ph idx="1"/>
          </p:nvPr>
        </p:nvSpPr>
        <p:spPr/>
        <p:txBody>
          <a:bodyPr/>
          <a:lstStyle/>
          <a:p>
            <a:r>
              <a:rPr lang="fi-FI" dirty="0">
                <a:hlinkClick r:id="rId2"/>
              </a:rPr>
              <a:t>https://uudetlukutaidot.fi/medialukutaito/</a:t>
            </a:r>
            <a:endParaRPr lang="fi-FI" dirty="0"/>
          </a:p>
          <a:p>
            <a:r>
              <a:rPr lang="fi-FI" dirty="0">
                <a:hlinkClick r:id="rId3"/>
              </a:rPr>
              <a:t>http://vintti.yle.fi/yle.fi/mediakompassi/mediakompassi/7-luokkalaiset/mediataju/median_viestiopas/medialukutaito.htm</a:t>
            </a:r>
            <a:endParaRPr lang="fi-FI" dirty="0"/>
          </a:p>
          <a:p>
            <a:r>
              <a:rPr lang="fi-FI" dirty="0">
                <a:hlinkClick r:id="rId4"/>
              </a:rPr>
              <a:t>https://touhula.fi/blogi/seikkailu-varhaiskasvatuksessa/</a:t>
            </a:r>
            <a:endParaRPr lang="fi-FI" dirty="0"/>
          </a:p>
          <a:p>
            <a:r>
              <a:rPr lang="fi-FI" dirty="0"/>
              <a:t>Kosola, S., Moisala, M. &amp; Ruokoniemi, P. (2019) Lapset, nuoret ja älylaitteet. Saatavilla https://www.ellibslibrary.com/reader/9789516569256 </a:t>
            </a:r>
          </a:p>
          <a:p>
            <a:r>
              <a:rPr lang="fi-FI" dirty="0">
                <a:hlinkClick r:id="rId5"/>
              </a:rPr>
              <a:t>https://www.mll.fi/vanhemmille/tietoa-lapsiperheen-elamasta/hyvinvointia-digiajassa/sopiva-ruutuaika/</a:t>
            </a:r>
            <a:endParaRPr lang="fi-FI" dirty="0"/>
          </a:p>
          <a:p>
            <a:r>
              <a:rPr lang="fi-FI" dirty="0">
                <a:hlinkClick r:id="rId6"/>
              </a:rPr>
              <a:t>https://maailmankoulu.fi/sadutus/</a:t>
            </a:r>
            <a:endParaRPr lang="fi-FI" dirty="0"/>
          </a:p>
          <a:p>
            <a:endParaRPr lang="fi-FI" dirty="0"/>
          </a:p>
          <a:p>
            <a:endParaRPr lang="fi-FI" dirty="0"/>
          </a:p>
          <a:p>
            <a:endParaRPr lang="fi-FI" dirty="0"/>
          </a:p>
          <a:p>
            <a:endParaRPr lang="fi-FI" dirty="0"/>
          </a:p>
        </p:txBody>
      </p:sp>
    </p:spTree>
    <p:extLst>
      <p:ext uri="{BB962C8B-B14F-4D97-AF65-F5344CB8AC3E}">
        <p14:creationId xmlns:p14="http://schemas.microsoft.com/office/powerpoint/2010/main" val="3202444052"/>
      </p:ext>
    </p:extLst>
  </p:cSld>
  <p:clrMapOvr>
    <a:masterClrMapping/>
  </p:clrMapOvr>
</p:sld>
</file>

<file path=ppt/theme/theme1.xml><?xml version="1.0" encoding="utf-8"?>
<a:theme xmlns:a="http://schemas.openxmlformats.org/drawingml/2006/main" name="Kuiskaus">
  <a:themeElements>
    <a:clrScheme name="Kuiskaus">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Kuiskaus">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Kuiskaus">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23874A8A3F74B94DB72FC8B45631D42A" ma:contentTypeVersion="10" ma:contentTypeDescription="Luo uusi asiakirja." ma:contentTypeScope="" ma:versionID="c44901827e6a5d24c06e2cf7155a907a">
  <xsd:schema xmlns:xsd="http://www.w3.org/2001/XMLSchema" xmlns:xs="http://www.w3.org/2001/XMLSchema" xmlns:p="http://schemas.microsoft.com/office/2006/metadata/properties" xmlns:ns3="d9a4fd5a-0641-42ba-a9cc-2b0c9cd38ec9" xmlns:ns4="579814b9-22aa-44bc-a336-06e369e35842" targetNamespace="http://schemas.microsoft.com/office/2006/metadata/properties" ma:root="true" ma:fieldsID="499e69b7e582a8681c7769b7be0a5d02" ns3:_="" ns4:_="">
    <xsd:import namespace="d9a4fd5a-0641-42ba-a9cc-2b0c9cd38ec9"/>
    <xsd:import namespace="579814b9-22aa-44bc-a336-06e369e35842"/>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GenerationTime" minOccurs="0"/>
                <xsd:element ref="ns3:MediaServiceEventHashCode"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a4fd5a-0641-42ba-a9cc-2b0c9cd38ec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79814b9-22aa-44bc-a336-06e369e35842" elementFormDefault="qualified">
    <xsd:import namespace="http://schemas.microsoft.com/office/2006/documentManagement/types"/>
    <xsd:import namespace="http://schemas.microsoft.com/office/infopath/2007/PartnerControls"/>
    <xsd:element name="SharedWithUsers" ma:index="10"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Jakamisen tiedot" ma:internalName="SharedWithDetails" ma:readOnly="true">
      <xsd:simpleType>
        <xsd:restriction base="dms:Note">
          <xsd:maxLength value="255"/>
        </xsd:restriction>
      </xsd:simpleType>
    </xsd:element>
    <xsd:element name="SharingHintHash" ma:index="12" nillable="true" ma:displayName="Jakamisvihjeen hajautus"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A21D8B4-424A-4929-8CCF-A06D32CD4683}">
  <ds:schemaRefs>
    <ds:schemaRef ds:uri="579814b9-22aa-44bc-a336-06e369e35842"/>
    <ds:schemaRef ds:uri="d9a4fd5a-0641-42ba-a9cc-2b0c9cd38e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570D4A3-5E93-4A89-8AEB-7329D2ACC3EB}">
  <ds:schemaRefs>
    <ds:schemaRef ds:uri="http://schemas.microsoft.com/sharepoint/v3/contenttype/forms"/>
  </ds:schemaRefs>
</ds:datastoreItem>
</file>

<file path=customXml/itemProps3.xml><?xml version="1.0" encoding="utf-8"?>
<ds:datastoreItem xmlns:ds="http://schemas.openxmlformats.org/officeDocument/2006/customXml" ds:itemID="{FE6823E9-AAEB-4A57-9D68-E9804768C0D6}">
  <ds:schemaRefs>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purl.org/dc/terms/"/>
    <ds:schemaRef ds:uri="http://schemas.openxmlformats.org/package/2006/metadata/core-properties"/>
    <ds:schemaRef ds:uri="http://purl.org/dc/dcmitype/"/>
    <ds:schemaRef ds:uri="579814b9-22aa-44bc-a336-06e369e35842"/>
    <ds:schemaRef ds:uri="d9a4fd5a-0641-42ba-a9cc-2b0c9cd38ec9"/>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Wisp</Template>
  <TotalTime>5</TotalTime>
  <Words>1105</Words>
  <Application>Microsoft Office PowerPoint</Application>
  <PresentationFormat>Laajakuva</PresentationFormat>
  <Paragraphs>75</Paragraphs>
  <Slides>14</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14</vt:i4>
      </vt:variant>
    </vt:vector>
  </HeadingPairs>
  <TitlesOfParts>
    <vt:vector size="19" baseType="lpstr">
      <vt:lpstr>Arial</vt:lpstr>
      <vt:lpstr>Century Gothic</vt:lpstr>
      <vt:lpstr>Franklin Gothic Demi Cond</vt:lpstr>
      <vt:lpstr>Wingdings 3</vt:lpstr>
      <vt:lpstr>Kuiskaus</vt:lpstr>
      <vt:lpstr>Mediakasvatusopas</vt:lpstr>
      <vt:lpstr>Mediakasvatus teoriaa</vt:lpstr>
      <vt:lpstr>Seikkailukasvatus</vt:lpstr>
      <vt:lpstr>Seikkailukasvatus</vt:lpstr>
      <vt:lpstr>Mediavälineet</vt:lpstr>
      <vt:lpstr>Valokuvaus</vt:lpstr>
      <vt:lpstr>Tarinat</vt:lpstr>
      <vt:lpstr>Medialukutaito</vt:lpstr>
      <vt:lpstr>Median ”pelisäännöt” ruutuaika yms</vt:lpstr>
      <vt:lpstr>Media + seikkailu</vt:lpstr>
      <vt:lpstr>Menetelmiä</vt:lpstr>
      <vt:lpstr>Menetelmiä lisää</vt:lpstr>
      <vt:lpstr>Menetelmiä lisää</vt:lpstr>
      <vt:lpstr>Lähteet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Mediakasvatusopas</dc:title>
  <dc:creator>Hiltunen Antti</dc:creator>
  <cp:lastModifiedBy>Hiltunen Antti</cp:lastModifiedBy>
  <cp:revision>2</cp:revision>
  <dcterms:created xsi:type="dcterms:W3CDTF">2022-01-07T14:50:28Z</dcterms:created>
  <dcterms:modified xsi:type="dcterms:W3CDTF">2022-03-14T18:35:32Z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0x01010023874A8A3F74B94DB72FC8B45631D42A</vt:lpwstr>
  </property>
</Properties>
</file>